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704" r:id="rId1"/>
  </p:sldMasterIdLst>
  <p:notesMasterIdLst>
    <p:notesMasterId r:id="rId24"/>
  </p:notesMasterIdLst>
  <p:handoutMasterIdLst>
    <p:handoutMasterId r:id="rId25"/>
  </p:handoutMasterIdLst>
  <p:sldIdLst>
    <p:sldId id="280" r:id="rId2"/>
    <p:sldId id="396" r:id="rId3"/>
    <p:sldId id="652" r:id="rId4"/>
    <p:sldId id="646" r:id="rId5"/>
    <p:sldId id="628" r:id="rId6"/>
    <p:sldId id="627" r:id="rId7"/>
    <p:sldId id="651" r:id="rId8"/>
    <p:sldId id="648" r:id="rId9"/>
    <p:sldId id="650" r:id="rId10"/>
    <p:sldId id="649" r:id="rId11"/>
    <p:sldId id="662" r:id="rId12"/>
    <p:sldId id="663" r:id="rId13"/>
    <p:sldId id="657" r:id="rId14"/>
    <p:sldId id="631" r:id="rId15"/>
    <p:sldId id="632" r:id="rId16"/>
    <p:sldId id="654" r:id="rId17"/>
    <p:sldId id="660" r:id="rId18"/>
    <p:sldId id="661" r:id="rId19"/>
    <p:sldId id="659" r:id="rId20"/>
    <p:sldId id="641" r:id="rId21"/>
    <p:sldId id="636" r:id="rId22"/>
    <p:sldId id="653" r:id="rId23"/>
  </p:sldIdLst>
  <p:sldSz cx="9144000" cy="6858000" type="screen4x3"/>
  <p:notesSz cx="6797675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38"/>
    <a:srgbClr val="394283"/>
    <a:srgbClr val="BD7979"/>
    <a:srgbClr val="990000"/>
    <a:srgbClr val="003399"/>
    <a:srgbClr val="E8D0D0"/>
    <a:srgbClr val="FF0000"/>
    <a:srgbClr val="F4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500" autoAdjust="0"/>
    <p:restoredTop sz="98734" autoAdjust="0"/>
  </p:normalViewPr>
  <p:slideViewPr>
    <p:cSldViewPr showGuides="1">
      <p:cViewPr>
        <p:scale>
          <a:sx n="106" d="100"/>
          <a:sy n="106" d="100"/>
        </p:scale>
        <p:origin x="-960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-3282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EEC4F-D6FD-4D2D-9649-4CF2D30ADF7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100D9AA-94EB-4F87-A9E1-C61AA8345E9A}">
      <dgm:prSet phldrT="[Texte]"/>
      <dgm:spPr/>
      <dgm:t>
        <a:bodyPr/>
        <a:lstStyle/>
        <a:p>
          <a:r>
            <a:rPr lang="fr-FR" dirty="0" smtClean="0"/>
            <a:t>Atelier Innovation  Plateau de Saclay octobre 2015</a:t>
          </a:r>
          <a:endParaRPr lang="fr-FR" dirty="0"/>
        </a:p>
      </dgm:t>
    </dgm:pt>
    <dgm:pt modelId="{418AFCC9-1AE5-4144-B801-A670D091D35B}" type="parTrans" cxnId="{0FA6CE93-7887-4BE0-BE09-642405F07DC1}">
      <dgm:prSet/>
      <dgm:spPr/>
      <dgm:t>
        <a:bodyPr/>
        <a:lstStyle/>
        <a:p>
          <a:endParaRPr lang="fr-FR"/>
        </a:p>
      </dgm:t>
    </dgm:pt>
    <dgm:pt modelId="{D3FC82A6-3385-48CB-8361-FF6726A8B50D}" type="sibTrans" cxnId="{0FA6CE93-7887-4BE0-BE09-642405F07DC1}">
      <dgm:prSet/>
      <dgm:spPr/>
      <dgm:t>
        <a:bodyPr/>
        <a:lstStyle/>
        <a:p>
          <a:endParaRPr lang="fr-FR"/>
        </a:p>
      </dgm:t>
    </dgm:pt>
    <dgm:pt modelId="{D754BC0E-36DF-4D28-A6FF-BF7A270E20FD}">
      <dgm:prSet phldrT="[Texte]"/>
      <dgm:spPr/>
      <dgm:t>
        <a:bodyPr/>
        <a:lstStyle/>
        <a:p>
          <a:r>
            <a:rPr lang="fr-FR" dirty="0" err="1" smtClean="0"/>
            <a:t>Hackathon</a:t>
          </a:r>
          <a:r>
            <a:rPr lang="fr-FR" dirty="0" smtClean="0"/>
            <a:t> DGGN avril 2016</a:t>
          </a:r>
          <a:endParaRPr lang="fr-FR" dirty="0"/>
        </a:p>
      </dgm:t>
    </dgm:pt>
    <dgm:pt modelId="{81BD3BE3-72E8-4DFC-A63B-703D07581A82}" type="parTrans" cxnId="{C19CC35E-974A-412A-9994-D85AD33533EB}">
      <dgm:prSet/>
      <dgm:spPr/>
      <dgm:t>
        <a:bodyPr/>
        <a:lstStyle/>
        <a:p>
          <a:endParaRPr lang="fr-FR"/>
        </a:p>
      </dgm:t>
    </dgm:pt>
    <dgm:pt modelId="{8DE05A73-73FC-41B6-A156-9F26C36077CE}" type="sibTrans" cxnId="{C19CC35E-974A-412A-9994-D85AD33533EB}">
      <dgm:prSet/>
      <dgm:spPr/>
      <dgm:t>
        <a:bodyPr/>
        <a:lstStyle/>
        <a:p>
          <a:endParaRPr lang="fr-FR"/>
        </a:p>
      </dgm:t>
    </dgm:pt>
    <dgm:pt modelId="{3FE05523-72B4-4EC2-8CBD-AC451017A9C0}">
      <dgm:prSet phldrT="[Texte]"/>
      <dgm:spPr/>
      <dgm:t>
        <a:bodyPr/>
        <a:lstStyle/>
        <a:p>
          <a:r>
            <a:rPr lang="fr-FR" dirty="0" smtClean="0"/>
            <a:t>Documentation</a:t>
          </a:r>
        </a:p>
        <a:p>
          <a:r>
            <a:rPr lang="fr-FR" dirty="0" smtClean="0"/>
            <a:t>Diffusion sur GITHUB</a:t>
          </a:r>
          <a:endParaRPr lang="fr-FR" dirty="0"/>
        </a:p>
      </dgm:t>
    </dgm:pt>
    <dgm:pt modelId="{B9751BEC-DD33-4192-B59A-A97C2AD3728B}" type="parTrans" cxnId="{C0AABA06-8FDE-4273-A4F0-5AED5C56BF6B}">
      <dgm:prSet/>
      <dgm:spPr/>
      <dgm:t>
        <a:bodyPr/>
        <a:lstStyle/>
        <a:p>
          <a:endParaRPr lang="fr-FR"/>
        </a:p>
      </dgm:t>
    </dgm:pt>
    <dgm:pt modelId="{38794D51-624A-476F-A07F-4D58A4C2E285}" type="sibTrans" cxnId="{C0AABA06-8FDE-4273-A4F0-5AED5C56BF6B}">
      <dgm:prSet/>
      <dgm:spPr/>
      <dgm:t>
        <a:bodyPr/>
        <a:lstStyle/>
        <a:p>
          <a:endParaRPr lang="fr-FR"/>
        </a:p>
      </dgm:t>
    </dgm:pt>
    <dgm:pt modelId="{7D73BF4D-307F-4A52-BAB3-AB8863FA5107}" type="pres">
      <dgm:prSet presAssocID="{526EEC4F-D6FD-4D2D-9649-4CF2D30ADF79}" presName="arrowDiagram" presStyleCnt="0">
        <dgm:presLayoutVars>
          <dgm:chMax val="5"/>
          <dgm:dir/>
          <dgm:resizeHandles val="exact"/>
        </dgm:presLayoutVars>
      </dgm:prSet>
      <dgm:spPr/>
    </dgm:pt>
    <dgm:pt modelId="{6D6D6733-89B1-41A0-A8C5-1E42D2F09074}" type="pres">
      <dgm:prSet presAssocID="{526EEC4F-D6FD-4D2D-9649-4CF2D30ADF79}" presName="arrow" presStyleLbl="bgShp" presStyleIdx="0" presStyleCnt="1" custLinFactNeighborY="3887"/>
      <dgm:spPr/>
    </dgm:pt>
    <dgm:pt modelId="{E9F43568-2129-4FDB-8ABD-BB0DC0D36B43}" type="pres">
      <dgm:prSet presAssocID="{526EEC4F-D6FD-4D2D-9649-4CF2D30ADF79}" presName="arrowDiagram3" presStyleCnt="0"/>
      <dgm:spPr/>
    </dgm:pt>
    <dgm:pt modelId="{018E1B83-A9CE-4D1B-B952-5045A8CE6E27}" type="pres">
      <dgm:prSet presAssocID="{4100D9AA-94EB-4F87-A9E1-C61AA8345E9A}" presName="bullet3a" presStyleLbl="node1" presStyleIdx="0" presStyleCnt="3"/>
      <dgm:spPr/>
    </dgm:pt>
    <dgm:pt modelId="{C89D947F-46AC-42BC-9908-8E0D188A785C}" type="pres">
      <dgm:prSet presAssocID="{4100D9AA-94EB-4F87-A9E1-C61AA8345E9A}" presName="textBox3a" presStyleLbl="revTx" presStyleIdx="0" presStyleCnt="3" custScaleX="114427" custLinFactNeighborX="7288" custLinFactNeighborY="29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6E2C64-5D63-4286-943F-F32EEC6F86F1}" type="pres">
      <dgm:prSet presAssocID="{D754BC0E-36DF-4D28-A6FF-BF7A270E20FD}" presName="bullet3b" presStyleLbl="node1" presStyleIdx="1" presStyleCnt="3"/>
      <dgm:spPr/>
    </dgm:pt>
    <dgm:pt modelId="{47F87BE8-521B-4E42-B372-506F12F98431}" type="pres">
      <dgm:prSet presAssocID="{D754BC0E-36DF-4D28-A6FF-BF7A270E20FD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36C84B-2703-4EA6-B5C9-7F02839D256B}" type="pres">
      <dgm:prSet presAssocID="{3FE05523-72B4-4EC2-8CBD-AC451017A9C0}" presName="bullet3c" presStyleLbl="node1" presStyleIdx="2" presStyleCnt="3"/>
      <dgm:spPr/>
    </dgm:pt>
    <dgm:pt modelId="{A4AE4086-BAC1-41F5-A72C-0D777E7806A9}" type="pres">
      <dgm:prSet presAssocID="{3FE05523-72B4-4EC2-8CBD-AC451017A9C0}" presName="textBox3c" presStyleLbl="revTx" presStyleIdx="2" presStyleCnt="3" custScaleX="83321" custLinFactNeighborX="-7994" custLinFactNeighborY="-45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2A4924F-4995-4EEB-B8C3-60DE283E0087}" type="presOf" srcId="{4100D9AA-94EB-4F87-A9E1-C61AA8345E9A}" destId="{C89D947F-46AC-42BC-9908-8E0D188A785C}" srcOrd="0" destOrd="0" presId="urn:microsoft.com/office/officeart/2005/8/layout/arrow2"/>
    <dgm:cxn modelId="{7B67EB42-220F-441F-B467-CF0A74C0097D}" type="presOf" srcId="{D754BC0E-36DF-4D28-A6FF-BF7A270E20FD}" destId="{47F87BE8-521B-4E42-B372-506F12F98431}" srcOrd="0" destOrd="0" presId="urn:microsoft.com/office/officeart/2005/8/layout/arrow2"/>
    <dgm:cxn modelId="{0FA6CE93-7887-4BE0-BE09-642405F07DC1}" srcId="{526EEC4F-D6FD-4D2D-9649-4CF2D30ADF79}" destId="{4100D9AA-94EB-4F87-A9E1-C61AA8345E9A}" srcOrd="0" destOrd="0" parTransId="{418AFCC9-1AE5-4144-B801-A670D091D35B}" sibTransId="{D3FC82A6-3385-48CB-8361-FF6726A8B50D}"/>
    <dgm:cxn modelId="{C0AABA06-8FDE-4273-A4F0-5AED5C56BF6B}" srcId="{526EEC4F-D6FD-4D2D-9649-4CF2D30ADF79}" destId="{3FE05523-72B4-4EC2-8CBD-AC451017A9C0}" srcOrd="2" destOrd="0" parTransId="{B9751BEC-DD33-4192-B59A-A97C2AD3728B}" sibTransId="{38794D51-624A-476F-A07F-4D58A4C2E285}"/>
    <dgm:cxn modelId="{E9125AC3-67E0-4BB0-A13C-61DB6A279858}" type="presOf" srcId="{526EEC4F-D6FD-4D2D-9649-4CF2D30ADF79}" destId="{7D73BF4D-307F-4A52-BAB3-AB8863FA5107}" srcOrd="0" destOrd="0" presId="urn:microsoft.com/office/officeart/2005/8/layout/arrow2"/>
    <dgm:cxn modelId="{42CF503F-DF59-4A67-9166-011DCBF95F6C}" type="presOf" srcId="{3FE05523-72B4-4EC2-8CBD-AC451017A9C0}" destId="{A4AE4086-BAC1-41F5-A72C-0D777E7806A9}" srcOrd="0" destOrd="0" presId="urn:microsoft.com/office/officeart/2005/8/layout/arrow2"/>
    <dgm:cxn modelId="{C19CC35E-974A-412A-9994-D85AD33533EB}" srcId="{526EEC4F-D6FD-4D2D-9649-4CF2D30ADF79}" destId="{D754BC0E-36DF-4D28-A6FF-BF7A270E20FD}" srcOrd="1" destOrd="0" parTransId="{81BD3BE3-72E8-4DFC-A63B-703D07581A82}" sibTransId="{8DE05A73-73FC-41B6-A156-9F26C36077CE}"/>
    <dgm:cxn modelId="{04B19469-C229-4D2E-A94D-95926F221D6C}" type="presParOf" srcId="{7D73BF4D-307F-4A52-BAB3-AB8863FA5107}" destId="{6D6D6733-89B1-41A0-A8C5-1E42D2F09074}" srcOrd="0" destOrd="0" presId="urn:microsoft.com/office/officeart/2005/8/layout/arrow2"/>
    <dgm:cxn modelId="{403BE058-BA22-46C4-A32A-C940DD8BE066}" type="presParOf" srcId="{7D73BF4D-307F-4A52-BAB3-AB8863FA5107}" destId="{E9F43568-2129-4FDB-8ABD-BB0DC0D36B43}" srcOrd="1" destOrd="0" presId="urn:microsoft.com/office/officeart/2005/8/layout/arrow2"/>
    <dgm:cxn modelId="{1B9E8880-0011-4DAE-9B0F-A41E3E6BEF95}" type="presParOf" srcId="{E9F43568-2129-4FDB-8ABD-BB0DC0D36B43}" destId="{018E1B83-A9CE-4D1B-B952-5045A8CE6E27}" srcOrd="0" destOrd="0" presId="urn:microsoft.com/office/officeart/2005/8/layout/arrow2"/>
    <dgm:cxn modelId="{55AF6220-4829-4050-93A6-EA10390BB746}" type="presParOf" srcId="{E9F43568-2129-4FDB-8ABD-BB0DC0D36B43}" destId="{C89D947F-46AC-42BC-9908-8E0D188A785C}" srcOrd="1" destOrd="0" presId="urn:microsoft.com/office/officeart/2005/8/layout/arrow2"/>
    <dgm:cxn modelId="{9F7F474C-E11B-48E6-BAC7-DA522CFE3683}" type="presParOf" srcId="{E9F43568-2129-4FDB-8ABD-BB0DC0D36B43}" destId="{4B6E2C64-5D63-4286-943F-F32EEC6F86F1}" srcOrd="2" destOrd="0" presId="urn:microsoft.com/office/officeart/2005/8/layout/arrow2"/>
    <dgm:cxn modelId="{3F23165F-669A-43F6-B83A-C8A3BCFBC8BE}" type="presParOf" srcId="{E9F43568-2129-4FDB-8ABD-BB0DC0D36B43}" destId="{47F87BE8-521B-4E42-B372-506F12F98431}" srcOrd="3" destOrd="0" presId="urn:microsoft.com/office/officeart/2005/8/layout/arrow2"/>
    <dgm:cxn modelId="{B4F818EB-3572-480C-B315-78C56EBE8530}" type="presParOf" srcId="{E9F43568-2129-4FDB-8ABD-BB0DC0D36B43}" destId="{AE36C84B-2703-4EA6-B5C9-7F02839D256B}" srcOrd="4" destOrd="0" presId="urn:microsoft.com/office/officeart/2005/8/layout/arrow2"/>
    <dgm:cxn modelId="{D70032A6-C3DD-4BB6-B0D8-FE777958E1C1}" type="presParOf" srcId="{E9F43568-2129-4FDB-8ABD-BB0DC0D36B43}" destId="{A4AE4086-BAC1-41F5-A72C-0D777E7806A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D6733-89B1-41A0-A8C5-1E42D2F09074}">
      <dsp:nvSpPr>
        <dsp:cNvPr id="0" name=""/>
        <dsp:cNvSpPr/>
      </dsp:nvSpPr>
      <dsp:spPr>
        <a:xfrm>
          <a:off x="0" y="240418"/>
          <a:ext cx="8219244" cy="513702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E1B83-A9CE-4D1B-B952-5045A8CE6E27}">
      <dsp:nvSpPr>
        <dsp:cNvPr id="0" name=""/>
        <dsp:cNvSpPr/>
      </dsp:nvSpPr>
      <dsp:spPr>
        <a:xfrm>
          <a:off x="1043843" y="3665785"/>
          <a:ext cx="213700" cy="2137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D947F-46AC-42BC-9908-8E0D188A785C}">
      <dsp:nvSpPr>
        <dsp:cNvPr id="0" name=""/>
        <dsp:cNvSpPr/>
      </dsp:nvSpPr>
      <dsp:spPr>
        <a:xfrm>
          <a:off x="1152120" y="3816431"/>
          <a:ext cx="2191372" cy="148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35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Atelier Innovation  Plateau de Saclay octobre 2015</a:t>
          </a:r>
          <a:endParaRPr lang="fr-FR" sz="1600" kern="1200" dirty="0"/>
        </a:p>
      </dsp:txBody>
      <dsp:txXfrm>
        <a:off x="1152120" y="3816431"/>
        <a:ext cx="2191372" cy="1484600"/>
      </dsp:txXfrm>
    </dsp:sp>
    <dsp:sp modelId="{4B6E2C64-5D63-4286-943F-F32EEC6F86F1}">
      <dsp:nvSpPr>
        <dsp:cNvPr id="0" name=""/>
        <dsp:cNvSpPr/>
      </dsp:nvSpPr>
      <dsp:spPr>
        <a:xfrm>
          <a:off x="2930160" y="2269541"/>
          <a:ext cx="386304" cy="3863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87BE8-521B-4E42-B372-506F12F98431}">
      <dsp:nvSpPr>
        <dsp:cNvPr id="0" name=""/>
        <dsp:cNvSpPr/>
      </dsp:nvSpPr>
      <dsp:spPr>
        <a:xfrm>
          <a:off x="3123312" y="2462693"/>
          <a:ext cx="1972618" cy="2794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695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err="1" smtClean="0"/>
            <a:t>Hackathon</a:t>
          </a:r>
          <a:r>
            <a:rPr lang="fr-FR" sz="1600" kern="1200" dirty="0" smtClean="0"/>
            <a:t> DGGN avril 2016</a:t>
          </a:r>
          <a:endParaRPr lang="fr-FR" sz="1600" kern="1200" dirty="0"/>
        </a:p>
      </dsp:txBody>
      <dsp:txXfrm>
        <a:off x="3123312" y="2462693"/>
        <a:ext cx="1972618" cy="2794542"/>
      </dsp:txXfrm>
    </dsp:sp>
    <dsp:sp modelId="{AE36C84B-2703-4EA6-B5C9-7F02839D256B}">
      <dsp:nvSpPr>
        <dsp:cNvPr id="0" name=""/>
        <dsp:cNvSpPr/>
      </dsp:nvSpPr>
      <dsp:spPr>
        <a:xfrm>
          <a:off x="5198671" y="1419877"/>
          <a:ext cx="534250" cy="534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E4086-BAC1-41F5-A72C-0D777E7806A9}">
      <dsp:nvSpPr>
        <dsp:cNvPr id="0" name=""/>
        <dsp:cNvSpPr/>
      </dsp:nvSpPr>
      <dsp:spPr>
        <a:xfrm>
          <a:off x="5472612" y="1670615"/>
          <a:ext cx="1643605" cy="3570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3088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Documentation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Diffusion sur GITHUB</a:t>
          </a:r>
          <a:endParaRPr lang="fr-FR" sz="1600" kern="1200" dirty="0"/>
        </a:p>
      </dsp:txBody>
      <dsp:txXfrm>
        <a:off x="5472612" y="1670615"/>
        <a:ext cx="1643605" cy="35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212BAEA-A51C-4768-8991-D507792F27A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35970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noProof="0" smtClean="0"/>
              <a:t>Cliquez pour modifier les styles du texte du masque</a:t>
            </a:r>
          </a:p>
          <a:p>
            <a:pPr lvl="1"/>
            <a:r>
              <a:rPr lang="fr-FR" altLang="fr-FR" noProof="0" smtClean="0"/>
              <a:t>Deuxième niveau</a:t>
            </a:r>
          </a:p>
          <a:p>
            <a:pPr lvl="2"/>
            <a:r>
              <a:rPr lang="fr-FR" altLang="fr-FR" noProof="0" smtClean="0"/>
              <a:t>Troisième niveau</a:t>
            </a:r>
          </a:p>
          <a:p>
            <a:pPr lvl="3"/>
            <a:r>
              <a:rPr lang="fr-FR" altLang="fr-FR" noProof="0" smtClean="0"/>
              <a:t>Quatrième niveau</a:t>
            </a:r>
          </a:p>
          <a:p>
            <a:pPr lvl="4"/>
            <a:r>
              <a:rPr lang="fr-FR" altLang="fr-FR" noProof="0" smtClean="0"/>
              <a:t>Cinquième niveau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373DA69-D10D-4671-9FB5-EBE70530BD1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165128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DA5E9E9-0905-45E5-808C-5A1BA38D206A}" type="slidenum">
              <a:rPr lang="fr-FR" altLang="fr-FR" smtClean="0"/>
              <a:pPr eaLnBrk="1" hangingPunct="1">
                <a:spcBef>
                  <a:spcPct val="0"/>
                </a:spcBef>
              </a:pPr>
              <a:t>1</a:t>
            </a:fld>
            <a:endParaRPr lang="fr-FR" altLang="fr-FR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alt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Espace réservé des commentair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fr-FR" altLang="fr-FR" smtClean="0"/>
              <a:t>Objectifs: apporter des repères utiles, amener à s’interroger…</a:t>
            </a:r>
          </a:p>
          <a:p>
            <a:r>
              <a:rPr lang="fr-FR" altLang="fr-FR" smtClean="0"/>
              <a:t>Lieu d’échange et de partage </a:t>
            </a:r>
          </a:p>
          <a:p>
            <a:endParaRPr lang="fr-FR" altLang="fr-FR" smtClean="0"/>
          </a:p>
          <a:p>
            <a:r>
              <a:rPr lang="fr-FR" altLang="fr-FR" smtClean="0"/>
              <a:t>Pour une personne publique le mécénat revêt une forme particulière de valorisation de son patrimoine immatériel. Les mécènes trouvent intérêt à s’associer à l’image, à la renommée, au patrimoine historique ou culturel, au savoir-faire, aux valeurs des entités publiques.</a:t>
            </a:r>
          </a:p>
          <a:p>
            <a:endParaRPr lang="fr-FR" altLang="fr-FR" smtClean="0"/>
          </a:p>
          <a:p>
            <a:endParaRPr lang="fr-FR" altLang="fr-FR" smtClean="0"/>
          </a:p>
          <a:p>
            <a:r>
              <a:rPr lang="fr-FR" altLang="fr-FR" smtClean="0"/>
              <a:t>Pas de def légale (sf les dispositions fiscales), </a:t>
            </a:r>
          </a:p>
          <a:p>
            <a:pPr lvl="1" eaLnBrk="1" hangingPunct="1">
              <a:spcBef>
                <a:spcPct val="70000"/>
              </a:spcBef>
            </a:pPr>
            <a:r>
              <a:rPr lang="fr-FR" altLang="fr-FR" smtClean="0"/>
              <a:t>Financier : don en numéraire (le + pratiqué)</a:t>
            </a:r>
          </a:p>
          <a:p>
            <a:pPr lvl="1" eaLnBrk="1" hangingPunct="1">
              <a:spcBef>
                <a:spcPct val="50000"/>
              </a:spcBef>
            </a:pPr>
            <a:r>
              <a:rPr lang="fr-FR" altLang="fr-FR" smtClean="0"/>
              <a:t>De compétences : mise à disposition de personnel (valorisé au prix de revient de la prestation apportée)</a:t>
            </a:r>
          </a:p>
          <a:p>
            <a:pPr lvl="1" eaLnBrk="1" hangingPunct="1">
              <a:spcBef>
                <a:spcPct val="50000"/>
              </a:spcBef>
            </a:pPr>
            <a:r>
              <a:rPr lang="fr-FR" altLang="fr-FR" smtClean="0"/>
              <a:t>En nature: don de biens (valorisé au prix de la valeur en stock pour les biens qui figurent dans un compte de stocks)</a:t>
            </a:r>
          </a:p>
          <a:p>
            <a:endParaRPr lang="fr-FR" altLang="fr-FR" smtClean="0"/>
          </a:p>
        </p:txBody>
      </p:sp>
      <p:sp>
        <p:nvSpPr>
          <p:cNvPr id="29700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7EA221-C3B8-4C5A-A75C-817A160B4D46}" type="slidenum">
              <a:rPr lang="fr-FR" altLang="fr-FR" smtClean="0"/>
              <a:pPr eaLnBrk="1" hangingPunct="1">
                <a:spcBef>
                  <a:spcPct val="0"/>
                </a:spcBef>
              </a:pPr>
              <a:t>2</a:t>
            </a:fld>
            <a:endParaRPr lang="fr-FR" alt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0350"/>
            <a:ext cx="44640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2708275"/>
            <a:ext cx="7772400" cy="1470025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fr-FR" altLang="fr-FR" noProof="0" smtClean="0"/>
              <a:t>Modifiez le style du titre</a:t>
            </a:r>
            <a:endParaRPr lang="fr-FR" altLang="fr-FR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3573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3399"/>
              </a:buCl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1EE2A5-3AE3-4033-9F71-AD30422A679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0148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DDDCF-ED66-49C3-8F83-0DBE6D3FB062}" type="datetimeFigureOut">
              <a:rPr lang="fr-FR"/>
              <a:pPr>
                <a:defRPr/>
              </a:pPr>
              <a:t>12/10/2016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15601-7FC7-4AE8-85B1-0236804076D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9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A47F01-4BEA-4AE3-BE0C-6FC494BEC14C}" type="datetimeFigureOut">
              <a:rPr lang="fr-FR" smtClean="0"/>
              <a:t>12/10/2016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C83E5-DCB9-493F-83A0-FB14469F83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5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8038" y="260350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075612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 smtClean="0"/>
              <a:t>Cliquez pour modifier les styles du texte du masque</a:t>
            </a:r>
          </a:p>
          <a:p>
            <a:pPr lvl="1"/>
            <a:r>
              <a:rPr lang="fr-FR" altLang="fr-FR" dirty="0" smtClean="0"/>
              <a:t>Deuxième niveau</a:t>
            </a:r>
          </a:p>
          <a:p>
            <a:pPr lvl="2"/>
            <a:r>
              <a:rPr lang="fr-FR" altLang="fr-FR" dirty="0" smtClean="0"/>
              <a:t>Troisième niveau</a:t>
            </a:r>
          </a:p>
          <a:p>
            <a:pPr lvl="3"/>
            <a:r>
              <a:rPr lang="fr-FR" altLang="fr-FR" dirty="0" smtClean="0"/>
              <a:t>Quatrième niveau</a:t>
            </a:r>
          </a:p>
          <a:p>
            <a:pPr lvl="4"/>
            <a:r>
              <a:rPr lang="fr-FR" altLang="fr-FR" dirty="0" smtClean="0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8538" y="6465888"/>
            <a:ext cx="560387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B8CBD62-CCE2-497E-B65B-099E57C81B5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2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1847379" cy="5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 userDrawn="1"/>
        </p:nvSpPr>
        <p:spPr>
          <a:xfrm>
            <a:off x="4211960" y="6495147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i="0" u="none" dirty="0" smtClean="0">
                <a:solidFill>
                  <a:schemeClr val="bg2">
                    <a:lumMod val="50000"/>
                  </a:schemeClr>
                </a:solidFill>
              </a:rPr>
              <a:t>Contenu en CC-BY-SA</a:t>
            </a:r>
            <a:r>
              <a:rPr lang="fr-FR" sz="1000" i="0" u="none" baseline="0" dirty="0" smtClean="0">
                <a:solidFill>
                  <a:schemeClr val="bg2">
                    <a:lumMod val="50000"/>
                  </a:schemeClr>
                </a:solidFill>
              </a:rPr>
              <a:t> 4.0 APIE sauf mention contraire</a:t>
            </a:r>
            <a:endParaRPr lang="fr-FR" sz="1000" i="0" u="non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2" r:id="rId1"/>
    <p:sldLayoutId id="2147485873" r:id="rId2"/>
    <p:sldLayoutId id="2147485874" r:id="rId3"/>
    <p:sldLayoutId id="21474858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0038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0038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0038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0038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0038"/>
          </a:solidFill>
          <a:latin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F6600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F6600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F6600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F66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40038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2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tlabo.org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nnovMetierEta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nnovMetierEtat" TargetMode="External"/><Relationship Id="rId4" Type="http://schemas.openxmlformats.org/officeDocument/2006/relationships/hyperlink" Target="http://www.meetup.com/fr/innovmetier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novMetierEta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204864"/>
            <a:ext cx="7772400" cy="3384550"/>
          </a:xfrm>
        </p:spPr>
        <p:txBody>
          <a:bodyPr/>
          <a:lstStyle/>
          <a:p>
            <a:pPr algn="ctr" eaLnBrk="1" hangingPunct="1"/>
            <a:r>
              <a:rPr lang="fr-FR" altLang="fr-FR" sz="4000" dirty="0" smtClean="0"/>
              <a:t>Nouveaux formats pour </a:t>
            </a:r>
            <a:br>
              <a:rPr lang="fr-FR" altLang="fr-FR" sz="4000" dirty="0" smtClean="0"/>
            </a:br>
            <a:r>
              <a:rPr lang="fr-FR" altLang="fr-FR" sz="4000" u="sng" dirty="0" smtClean="0"/>
              <a:t>l’innovation métier </a:t>
            </a:r>
            <a:r>
              <a:rPr lang="fr-FR" altLang="fr-FR" sz="4000" dirty="0" smtClean="0"/>
              <a:t>de l’État</a:t>
            </a:r>
            <a:r>
              <a:rPr lang="fr-FR" altLang="fr-FR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fr-FR" altLang="fr-FR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fr-FR" altLang="fr-FR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288" y="115888"/>
            <a:ext cx="863600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5" name="Picture 2" descr="Innovation Méti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2257"/>
            <a:ext cx="1102699" cy="110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481" y="6165304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7610823" y="5934422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smtClean="0"/>
              <a:t>2016 / APIE</a:t>
            </a:r>
            <a:endParaRPr lang="fr-F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</a:t>
            </a:r>
            <a:r>
              <a:rPr dirty="0" smtClean="0">
                <a:solidFill>
                  <a:srgbClr val="E40038"/>
                </a:solidFill>
              </a:rPr>
              <a:t>Tiers-lieu citoyen </a:t>
            </a: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 smtClean="0"/>
              <a:t>Trois dimensions clés :</a:t>
            </a:r>
          </a:p>
          <a:p>
            <a:pPr lvl="1"/>
            <a:r>
              <a:rPr lang="fr-FR" altLang="fr-FR" dirty="0" smtClean="0"/>
              <a:t>CONVIVIALITÉ</a:t>
            </a:r>
          </a:p>
          <a:p>
            <a:pPr lvl="1"/>
            <a:r>
              <a:rPr lang="fr-FR" altLang="fr-FR" dirty="0" smtClean="0"/>
              <a:t>CRÉATIVITÉ BIENVEILLANTE</a:t>
            </a:r>
          </a:p>
          <a:p>
            <a:pPr lvl="1"/>
            <a:r>
              <a:rPr lang="fr-FR" altLang="fr-FR" dirty="0" smtClean="0"/>
              <a:t>POROSITÉ</a:t>
            </a: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E970610-AB05-404E-997A-E5E7FE6CAFB6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6389" name="Picture 6" descr="http://www.echosciences-grenoble.fr/uploads/body_image/attachment/1005163350/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565400"/>
            <a:ext cx="57150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5"/>
          <p:cNvSpPr txBox="1">
            <a:spLocks noChangeArrowheads="1"/>
          </p:cNvSpPr>
          <p:nvPr/>
        </p:nvSpPr>
        <p:spPr bwMode="auto">
          <a:xfrm>
            <a:off x="5719763" y="1919288"/>
            <a:ext cx="2447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>
                <a:latin typeface="Arial" charset="0"/>
              </a:rPr>
              <a:t>NOISEBRIDGE, </a:t>
            </a:r>
            <a:r>
              <a:rPr lang="fr-FR" altLang="fr-FR" b="1" dirty="0" smtClean="0">
                <a:latin typeface="Arial" charset="0"/>
              </a:rPr>
              <a:t>ÉTATS-UNIS</a:t>
            </a:r>
            <a:endParaRPr lang="fr-FR" altLang="fr-FR" b="1" dirty="0"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72259" y="5866368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chemeClr val="bg1"/>
                </a:solidFill>
              </a:rPr>
              <a:t>copyright </a:t>
            </a:r>
            <a:r>
              <a:rPr lang="fr-FR" sz="1000" dirty="0" err="1" smtClean="0">
                <a:solidFill>
                  <a:schemeClr val="bg1"/>
                </a:solidFill>
              </a:rPr>
              <a:t>Noisebridge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blabrune-adc\Downloads\15095092629_ff552ca290_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4" y="1134341"/>
            <a:ext cx="8015601" cy="53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</a:t>
            </a:r>
            <a:r>
              <a:rPr dirty="0" smtClean="0">
                <a:solidFill>
                  <a:srgbClr val="E40038"/>
                </a:solidFill>
              </a:rPr>
              <a:t>Tiers-lieu </a:t>
            </a:r>
            <a:r>
              <a:rPr dirty="0" smtClean="0">
                <a:solidFill>
                  <a:srgbClr val="E40038"/>
                </a:solidFill>
              </a:rPr>
              <a:t>artistique</a:t>
            </a:r>
            <a:endParaRPr dirty="0" smtClean="0">
              <a:solidFill>
                <a:srgbClr val="E40038"/>
              </a:solidFill>
            </a:endParaRP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 smtClean="0">
                <a:solidFill>
                  <a:schemeClr val="bg1"/>
                </a:solidFill>
              </a:rPr>
              <a:t>Trois dimensions clés :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CONVIVIALITÉ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CRÉATIVITÉ BIENVEILLANTE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POROSITÉ</a:t>
            </a: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E970610-AB05-404E-997A-E5E7FE6CAFB6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390" name="ZoneTexte 5"/>
          <p:cNvSpPr txBox="1">
            <a:spLocks noChangeArrowheads="1"/>
          </p:cNvSpPr>
          <p:nvPr/>
        </p:nvSpPr>
        <p:spPr bwMode="auto">
          <a:xfrm>
            <a:off x="6012160" y="5321533"/>
            <a:ext cx="24479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 smtClean="0">
                <a:solidFill>
                  <a:schemeClr val="bg1"/>
                </a:solidFill>
                <a:latin typeface="Arial" charset="0"/>
              </a:rPr>
              <a:t>PING / ARTLABO / PLATEFORME C, FRANCE</a:t>
            </a:r>
            <a:endParaRPr lang="fr-FR" altLang="fr-FR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27584" y="5690865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>
                    <a:lumMod val="75000"/>
                  </a:schemeClr>
                </a:solidFill>
              </a:rPr>
              <a:t>Copyleft</a:t>
            </a: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1200" dirty="0" smtClean="0">
                <a:solidFill>
                  <a:schemeClr val="bg1"/>
                </a:solidFill>
                <a:hlinkClick r:id="rId3"/>
              </a:rPr>
              <a:t>http</a:t>
            </a:r>
            <a:r>
              <a:rPr lang="fr-FR" sz="1200" dirty="0">
                <a:solidFill>
                  <a:schemeClr val="bg1"/>
                </a:solidFill>
                <a:hlinkClick r:id="rId3"/>
              </a:rPr>
              <a:t>://artlabo.org</a:t>
            </a:r>
            <a:r>
              <a:rPr lang="fr-FR" sz="1200" dirty="0" smtClean="0">
                <a:solidFill>
                  <a:schemeClr val="bg1"/>
                </a:solidFill>
                <a:hlinkClick r:id="rId3"/>
              </a:rPr>
              <a:t>/</a:t>
            </a:r>
            <a:endParaRPr lang="fr-FR" sz="1200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6" y="1699067"/>
            <a:ext cx="7824454" cy="46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</a:t>
            </a:r>
            <a:r>
              <a:rPr dirty="0" smtClean="0">
                <a:solidFill>
                  <a:srgbClr val="E40038"/>
                </a:solidFill>
              </a:rPr>
              <a:t>Tiers-lieu </a:t>
            </a:r>
            <a:r>
              <a:rPr dirty="0" smtClean="0">
                <a:solidFill>
                  <a:srgbClr val="E40038"/>
                </a:solidFill>
              </a:rPr>
              <a:t>hybride</a:t>
            </a:r>
            <a:endParaRPr dirty="0" smtClean="0">
              <a:solidFill>
                <a:srgbClr val="E40038"/>
              </a:solidFill>
            </a:endParaRPr>
          </a:p>
        </p:txBody>
      </p:sp>
      <p:sp>
        <p:nvSpPr>
          <p:cNvPr id="16387" name="Espace réservé du contenu 2"/>
          <p:cNvSpPr>
            <a:spLocks noGrp="1"/>
          </p:cNvSpPr>
          <p:nvPr>
            <p:ph idx="1"/>
          </p:nvPr>
        </p:nvSpPr>
        <p:spPr>
          <a:xfrm>
            <a:off x="468313" y="1772047"/>
            <a:ext cx="8075612" cy="5113337"/>
          </a:xfrm>
        </p:spPr>
        <p:txBody>
          <a:bodyPr/>
          <a:lstStyle/>
          <a:p>
            <a:r>
              <a:rPr lang="fr-FR" altLang="fr-FR" dirty="0" smtClean="0">
                <a:solidFill>
                  <a:schemeClr val="bg1"/>
                </a:solidFill>
              </a:rPr>
              <a:t>Trois </a:t>
            </a:r>
            <a:r>
              <a:rPr lang="fr-FR" altLang="fr-FR" dirty="0" smtClean="0">
                <a:solidFill>
                  <a:schemeClr val="bg1"/>
                </a:solidFill>
              </a:rPr>
              <a:t>dimensions numériques et physiques  </a:t>
            </a:r>
            <a:r>
              <a:rPr lang="fr-FR" altLang="fr-FR" dirty="0" smtClean="0">
                <a:solidFill>
                  <a:schemeClr val="bg1"/>
                </a:solidFill>
              </a:rPr>
              <a:t>clés :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CONVIVIALITÉ </a:t>
            </a:r>
            <a:endParaRPr lang="fr-FR" altLang="fr-FR" dirty="0" smtClean="0">
              <a:solidFill>
                <a:schemeClr val="bg1"/>
              </a:solidFill>
            </a:endParaRP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CRÉATIVITÉ BIENVEILLANTE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POROSITÉ</a:t>
            </a:r>
            <a:endParaRPr lang="fr-FR" altLang="fr-FR" dirty="0" smtClean="0">
              <a:solidFill>
                <a:schemeClr val="bg1"/>
              </a:solidFill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E970610-AB05-404E-997A-E5E7FE6CAFB6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390" name="ZoneTexte 5"/>
          <p:cNvSpPr txBox="1">
            <a:spLocks noChangeArrowheads="1"/>
          </p:cNvSpPr>
          <p:nvPr/>
        </p:nvSpPr>
        <p:spPr bwMode="auto">
          <a:xfrm>
            <a:off x="5868144" y="1052736"/>
            <a:ext cx="2447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 smtClean="0">
                <a:latin typeface="Arial" charset="0"/>
              </a:rPr>
              <a:t>TELEPRESENCE HUB, ALLEMAGNE</a:t>
            </a:r>
            <a:endParaRPr lang="fr-FR" altLang="fr-FR" b="1" dirty="0"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72258" y="5866368"/>
            <a:ext cx="3107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Copyright https://www.flickr.com/photos/rolohauck/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8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1EE2A5-3AE3-4033-9F71-AD30422A6791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7" y="1844824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500438" y="412750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Tiers-lieu </a:t>
            </a:r>
            <a:r>
              <a:rPr lang="fr-FR" dirty="0" err="1" smtClean="0">
                <a:solidFill>
                  <a:srgbClr val="E40038"/>
                </a:solidFill>
              </a:rPr>
              <a:t>corporate</a:t>
            </a:r>
            <a:r>
              <a:rPr lang="fr-FR" dirty="0" smtClean="0">
                <a:solidFill>
                  <a:srgbClr val="E40038"/>
                </a:solidFill>
              </a:rPr>
              <a:t> </a:t>
            </a:r>
            <a:r>
              <a:rPr lang="fr-FR" dirty="0" err="1" smtClean="0">
                <a:solidFill>
                  <a:srgbClr val="E40038"/>
                </a:solidFill>
              </a:rPr>
              <a:t>hybdride</a:t>
            </a:r>
            <a:endParaRPr lang="fr-FR" kern="0" dirty="0" smtClean="0">
              <a:solidFill>
                <a:srgbClr val="E40038"/>
              </a:solidFill>
            </a:endParaRPr>
          </a:p>
        </p:txBody>
      </p:sp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4833757" y="1340768"/>
            <a:ext cx="3570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 smtClean="0">
                <a:latin typeface="Arial" charset="0"/>
              </a:rPr>
              <a:t>OBLONG, ÉTATS-UNIS</a:t>
            </a:r>
            <a:endParaRPr lang="fr-FR" altLang="fr-FR" b="1" dirty="0">
              <a:latin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87227" y="6131074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copyright Oblong</a:t>
            </a:r>
            <a:endParaRPr lang="fr-FR" sz="1000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8313" y="1772047"/>
            <a:ext cx="8075612" cy="5113337"/>
          </a:xfrm>
        </p:spPr>
        <p:txBody>
          <a:bodyPr/>
          <a:lstStyle/>
          <a:p>
            <a:r>
              <a:rPr lang="fr-FR" altLang="fr-FR" dirty="0" smtClean="0">
                <a:solidFill>
                  <a:schemeClr val="bg1"/>
                </a:solidFill>
              </a:rPr>
              <a:t>Trois </a:t>
            </a:r>
            <a:r>
              <a:rPr lang="fr-FR" altLang="fr-FR" dirty="0" smtClean="0">
                <a:solidFill>
                  <a:schemeClr val="bg1"/>
                </a:solidFill>
              </a:rPr>
              <a:t>dimensions numériques et physiques  </a:t>
            </a:r>
            <a:r>
              <a:rPr lang="fr-FR" altLang="fr-FR" dirty="0" smtClean="0">
                <a:solidFill>
                  <a:schemeClr val="bg1"/>
                </a:solidFill>
              </a:rPr>
              <a:t>clés :</a:t>
            </a: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CONVIVIALITÉ </a:t>
            </a:r>
            <a:endParaRPr lang="fr-FR" altLang="fr-FR" dirty="0" smtClean="0">
              <a:solidFill>
                <a:schemeClr val="bg1"/>
              </a:solidFill>
            </a:endParaRPr>
          </a:p>
          <a:p>
            <a:pPr lvl="1"/>
            <a:r>
              <a:rPr lang="fr-FR" altLang="fr-FR" dirty="0" smtClean="0">
                <a:solidFill>
                  <a:schemeClr val="bg1"/>
                </a:solidFill>
              </a:rPr>
              <a:t>CRÉATIVITÉ BIENVEILLANTE</a:t>
            </a:r>
          </a:p>
          <a:p>
            <a:pPr lvl="1"/>
            <a:r>
              <a:rPr lang="fr-FR" altLang="fr-FR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POROSITÉ</a:t>
            </a:r>
            <a:endParaRPr lang="fr-FR" altLang="fr-FR" dirty="0" smtClean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9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solidFill>
                  <a:srgbClr val="E40038"/>
                </a:solidFill>
              </a:rPr>
              <a:t>4. L'innovation au sein de la sphère publique</a:t>
            </a:r>
            <a:endParaRPr dirty="0" smtClean="0"/>
          </a:p>
        </p:txBody>
      </p:sp>
      <p:sp>
        <p:nvSpPr>
          <p:cNvPr id="17411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CFA35FD-D31F-4D3E-8A68-D3E432F3883A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17412" name="Groupe 5"/>
          <p:cNvGrpSpPr>
            <a:grpSpLocks/>
          </p:cNvGrpSpPr>
          <p:nvPr/>
        </p:nvGrpSpPr>
        <p:grpSpPr bwMode="auto">
          <a:xfrm>
            <a:off x="755576" y="836712"/>
            <a:ext cx="3330649" cy="3079651"/>
            <a:chOff x="3045199" y="2009775"/>
            <a:chExt cx="4551139" cy="4076700"/>
          </a:xfrm>
        </p:grpSpPr>
        <p:sp>
          <p:nvSpPr>
            <p:cNvPr id="6" name="Ellipse 5"/>
            <p:cNvSpPr/>
            <p:nvPr/>
          </p:nvSpPr>
          <p:spPr>
            <a:xfrm>
              <a:off x="3912745" y="3514768"/>
              <a:ext cx="2621196" cy="2571707"/>
            </a:xfrm>
            <a:prstGeom prst="ellipse">
              <a:avLst/>
            </a:prstGeom>
            <a:noFill/>
            <a:ln w="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3045199" y="2009775"/>
              <a:ext cx="2621196" cy="2571706"/>
            </a:xfrm>
            <a:prstGeom prst="ellipse">
              <a:avLst/>
            </a:prstGeom>
            <a:noFill/>
            <a:ln w="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Ellipse 7"/>
            <p:cNvSpPr/>
            <p:nvPr/>
          </p:nvSpPr>
          <p:spPr>
            <a:xfrm>
              <a:off x="4975142" y="2227756"/>
              <a:ext cx="2621196" cy="2571706"/>
            </a:xfrm>
            <a:prstGeom prst="ellipse">
              <a:avLst/>
            </a:prstGeom>
            <a:noFill/>
            <a:ln w="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10245" name="Rectangle 9"/>
          <p:cNvSpPr>
            <a:spLocks noChangeArrowheads="1"/>
          </p:cNvSpPr>
          <p:nvPr/>
        </p:nvSpPr>
        <p:spPr bwMode="auto">
          <a:xfrm>
            <a:off x="1619672" y="2852936"/>
            <a:ext cx="1593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7" rIns="91390" bIns="45697"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Innovations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« sociétales »</a:t>
            </a:r>
          </a:p>
        </p:txBody>
      </p:sp>
      <p:sp>
        <p:nvSpPr>
          <p:cNvPr id="10246" name="Rectangle 10"/>
          <p:cNvSpPr>
            <a:spLocks noChangeArrowheads="1"/>
          </p:cNvSpPr>
          <p:nvPr/>
        </p:nvSpPr>
        <p:spPr bwMode="auto">
          <a:xfrm>
            <a:off x="827584" y="1124744"/>
            <a:ext cx="16097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7" rIns="91390" bIns="45697"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Innovations « issues de</a:t>
            </a:r>
            <a:b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</a:b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la recherche publique »</a:t>
            </a:r>
          </a:p>
        </p:txBody>
      </p:sp>
      <p:sp>
        <p:nvSpPr>
          <p:cNvPr id="10247" name="Rectangle 11"/>
          <p:cNvSpPr>
            <a:spLocks noChangeArrowheads="1"/>
          </p:cNvSpPr>
          <p:nvPr/>
        </p:nvSpPr>
        <p:spPr bwMode="auto">
          <a:xfrm>
            <a:off x="2744788" y="1556792"/>
            <a:ext cx="1625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Innovations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fr-FR" sz="1600" b="1" dirty="0" smtClean="0">
                <a:solidFill>
                  <a:schemeClr val="bg2">
                    <a:lumMod val="75000"/>
                  </a:schemeClr>
                </a:solidFill>
                <a:latin typeface="Helvetica" pitchFamily="34" charset="0"/>
                <a:cs typeface="Helvetica" pitchFamily="34" charset="0"/>
              </a:rPr>
              <a:t>« métier »</a:t>
            </a:r>
          </a:p>
        </p:txBody>
      </p:sp>
      <p:pic>
        <p:nvPicPr>
          <p:cNvPr id="17416" name="Picture 2" descr="https://pbs.twimg.com/profile_images/669435824929378304/kcQmva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4676775"/>
            <a:ext cx="17494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ZoneTexte 14"/>
          <p:cNvSpPr txBox="1">
            <a:spLocks noChangeArrowheads="1"/>
          </p:cNvSpPr>
          <p:nvPr/>
        </p:nvSpPr>
        <p:spPr bwMode="auto">
          <a:xfrm>
            <a:off x="2771775" y="4811713"/>
            <a:ext cx="496887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600" b="1" dirty="0">
                <a:latin typeface="Arial" charset="0"/>
              </a:rPr>
              <a:t>COMMUNAUTÉ INNOVATION MÉTIER DE </a:t>
            </a:r>
            <a:r>
              <a:rPr lang="fr-FR" altLang="fr-FR" sz="1600" b="1" dirty="0" smtClean="0">
                <a:latin typeface="Arial" charset="0"/>
              </a:rPr>
              <a:t>L’ÉTAT</a:t>
            </a:r>
            <a:endParaRPr lang="fr-FR" altLang="fr-FR" sz="16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2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b="1" dirty="0">
                <a:latin typeface="Arial" charset="0"/>
              </a:rPr>
              <a:t>Twitter: </a:t>
            </a:r>
            <a:r>
              <a:rPr lang="fr-FR" altLang="fr-FR" sz="1200" b="1" dirty="0">
                <a:latin typeface="Arial" charset="0"/>
                <a:hlinkClick r:id="rId3"/>
              </a:rPr>
              <a:t>@</a:t>
            </a:r>
            <a:r>
              <a:rPr lang="fr-FR" altLang="fr-FR" sz="1200" b="1" dirty="0" err="1">
                <a:latin typeface="Arial" charset="0"/>
                <a:hlinkClick r:id="rId3"/>
              </a:rPr>
              <a:t>innovmetieretat</a:t>
            </a:r>
            <a:endParaRPr lang="fr-FR" altLang="fr-FR" sz="12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2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b="1" dirty="0" err="1">
                <a:latin typeface="Arial" charset="0"/>
              </a:rPr>
              <a:t>Meetup</a:t>
            </a:r>
            <a:r>
              <a:rPr lang="fr-FR" altLang="fr-FR" sz="1200" b="1" dirty="0">
                <a:latin typeface="Arial" charset="0"/>
              </a:rPr>
              <a:t>: </a:t>
            </a:r>
            <a:r>
              <a:rPr lang="fr-FR" altLang="fr-FR" sz="1200" b="1" dirty="0">
                <a:latin typeface="Arial" charset="0"/>
                <a:hlinkClick r:id="rId4"/>
              </a:rPr>
              <a:t>http://www.meetup.com/fr/innovmetier/</a:t>
            </a:r>
            <a:endParaRPr lang="fr-FR" altLang="fr-FR" sz="12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fr-FR" altLang="fr-FR" sz="1200" b="1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b="1" dirty="0" err="1">
                <a:latin typeface="Arial" charset="0"/>
              </a:rPr>
              <a:t>GitHub</a:t>
            </a:r>
            <a:r>
              <a:rPr lang="fr-FR" altLang="fr-FR" sz="1200" b="1" dirty="0">
                <a:latin typeface="Arial" charset="0"/>
              </a:rPr>
              <a:t>: </a:t>
            </a:r>
            <a:r>
              <a:rPr lang="fr-FR" altLang="fr-FR" sz="1200" b="1" dirty="0">
                <a:latin typeface="Arial" charset="0"/>
                <a:hlinkClick r:id="rId5"/>
              </a:rPr>
              <a:t>https://github.com/InnovMetierEtat</a:t>
            </a:r>
            <a:endParaRPr lang="fr-FR" altLang="fr-FR" sz="1200" b="1" dirty="0">
              <a:latin typeface="Arial" charset="0"/>
            </a:endParaRPr>
          </a:p>
        </p:txBody>
      </p:sp>
      <p:sp>
        <p:nvSpPr>
          <p:cNvPr id="10250" name="ZoneTexte 1"/>
          <p:cNvSpPr txBox="1">
            <a:spLocks noChangeArrowheads="1"/>
          </p:cNvSpPr>
          <p:nvPr/>
        </p:nvSpPr>
        <p:spPr bwMode="auto">
          <a:xfrm>
            <a:off x="4716463" y="1125538"/>
            <a:ext cx="3600450" cy="2716128"/>
          </a:xfrm>
          <a:prstGeom prst="rect">
            <a:avLst/>
          </a:prstGeom>
          <a:noFill/>
          <a:ln w="9525">
            <a:solidFill>
              <a:schemeClr val="bg2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b="1" dirty="0" smtClean="0">
                <a:latin typeface="+mj-lt"/>
              </a:rPr>
              <a:t>Contribution significative, pertinente et susceptible de valorisation, développée dans le contexte d’un métier.</a:t>
            </a:r>
          </a:p>
          <a:p>
            <a:pPr eaLnBrk="1" hangingPunct="1">
              <a:defRPr/>
            </a:pPr>
            <a:endParaRPr lang="fr-FR" altLang="fr-FR" sz="1000" dirty="0" smtClean="0">
              <a:latin typeface="+mj-lt"/>
            </a:endParaRPr>
          </a:p>
          <a:p>
            <a:pPr eaLnBrk="1" hangingPunct="1">
              <a:defRPr/>
            </a:pPr>
            <a:r>
              <a:rPr lang="fr-FR" altLang="fr-FR" sz="1000" dirty="0" smtClean="0">
                <a:latin typeface="+mj-lt"/>
              </a:rPr>
              <a:t>Dans le contexte public, elle peut prendre diverses formes, au-delà de son utilisation dans l’environnement dans lequel elle a été développée : adoption de cette </a:t>
            </a:r>
            <a:r>
              <a:rPr lang="fr-FR" altLang="fr-FR" sz="1050" b="1" dirty="0" smtClean="0">
                <a:latin typeface="+mj-lt"/>
              </a:rPr>
              <a:t>initiative</a:t>
            </a:r>
            <a:r>
              <a:rPr lang="fr-FR" altLang="fr-FR" sz="1050" dirty="0" smtClean="0">
                <a:latin typeface="+mj-lt"/>
              </a:rPr>
              <a:t> </a:t>
            </a:r>
            <a:r>
              <a:rPr lang="fr-FR" altLang="fr-FR" sz="1000" dirty="0" smtClean="0">
                <a:latin typeface="+mj-lt"/>
              </a:rPr>
              <a:t>par d’autres personnes, engagement et participation d’acteurs et de communautés, mutualisation entre administrations ou encore passage à l’échelle voire transfert hors secteur public de systèmes et dispositifs créés par des innovateurs publics à partir de leur culture métier.</a:t>
            </a:r>
          </a:p>
          <a:p>
            <a:pPr eaLnBrk="1" hangingPunct="1">
              <a:defRPr/>
            </a:pPr>
            <a:endParaRPr lang="fr-FR" altLang="fr-FR" sz="1000" dirty="0" smtClean="0">
              <a:latin typeface="+mj-lt"/>
            </a:endParaRPr>
          </a:p>
          <a:p>
            <a:pPr eaLnBrk="1" hangingPunct="1">
              <a:defRPr/>
            </a:pPr>
            <a:r>
              <a:rPr lang="fr-FR" altLang="fr-FR" sz="1000" dirty="0" smtClean="0">
                <a:latin typeface="+mj-lt"/>
              </a:rPr>
              <a:t>Ces initiatives peuvent consister en des idées, des bonnes </a:t>
            </a:r>
            <a:r>
              <a:rPr lang="fr-FR" altLang="fr-FR" sz="1000" b="1" i="1" u="sng" dirty="0" smtClean="0">
                <a:latin typeface="+mj-lt"/>
              </a:rPr>
              <a:t>pratiques</a:t>
            </a:r>
            <a:r>
              <a:rPr lang="fr-FR" altLang="fr-FR" sz="1000" dirty="0" smtClean="0">
                <a:latin typeface="+mj-lt"/>
              </a:rPr>
              <a:t>, des </a:t>
            </a:r>
            <a:r>
              <a:rPr lang="fr-FR" altLang="fr-FR" sz="1000" b="1" i="1" u="sng" dirty="0" smtClean="0">
                <a:latin typeface="+mj-lt"/>
              </a:rPr>
              <a:t>procédés</a:t>
            </a:r>
            <a:r>
              <a:rPr lang="fr-FR" altLang="fr-FR" sz="1000" dirty="0" smtClean="0">
                <a:latin typeface="+mj-lt"/>
              </a:rPr>
              <a:t>, des applications techniques, des </a:t>
            </a:r>
            <a:r>
              <a:rPr lang="fr-FR" altLang="fr-FR" sz="1000" b="1" i="1" u="sng" dirty="0" smtClean="0">
                <a:latin typeface="+mj-lt"/>
              </a:rPr>
              <a:t>prototypes</a:t>
            </a:r>
            <a:r>
              <a:rPr lang="fr-FR" altLang="fr-FR" sz="1000" dirty="0" smtClean="0">
                <a:latin typeface="+mj-lt"/>
              </a:rPr>
              <a:t> ou encore la réinscription de </a:t>
            </a:r>
            <a:r>
              <a:rPr lang="fr-FR" altLang="fr-FR" sz="1000" b="1" i="1" u="sng" dirty="0" smtClean="0">
                <a:latin typeface="+mj-lt"/>
              </a:rPr>
              <a:t>savoir-faire</a:t>
            </a:r>
            <a:r>
              <a:rPr lang="fr-FR" altLang="fr-FR" sz="1000" dirty="0" smtClean="0">
                <a:latin typeface="+mj-lt"/>
              </a:rPr>
              <a:t> anciens dans un contexte nouveau. Il peut s’agir tant de solutions concrètes répondant à des besoins métier que de visions prospectives qui pourront un jour y répondre</a:t>
            </a:r>
          </a:p>
        </p:txBody>
      </p:sp>
      <p:cxnSp>
        <p:nvCxnSpPr>
          <p:cNvPr id="3" name="Connecteur droit avec flèche 2"/>
          <p:cNvCxnSpPr/>
          <p:nvPr/>
        </p:nvCxnSpPr>
        <p:spPr>
          <a:xfrm flipV="1">
            <a:off x="3995936" y="1196752"/>
            <a:ext cx="720527" cy="4260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6156176" y="83671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 smtClean="0"/>
              <a:t>Innovation métier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solidFill>
                  <a:srgbClr val="E40038"/>
                </a:solidFill>
              </a:rPr>
              <a:t>5. Creuset de l'innovation</a:t>
            </a:r>
            <a:endParaRPr dirty="0" smtClean="0"/>
          </a:p>
        </p:txBody>
      </p:sp>
      <p:sp>
        <p:nvSpPr>
          <p:cNvPr id="1843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smtClean="0">
                <a:solidFill>
                  <a:srgbClr val="E40038"/>
                </a:solidFill>
              </a:rPr>
              <a:t>7 étapes</a:t>
            </a:r>
          </a:p>
        </p:txBody>
      </p:sp>
      <p:sp>
        <p:nvSpPr>
          <p:cNvPr id="18436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F43D0F2-7E83-411B-8A89-2F7BAB4AADCE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8437" name="Picture 5" descr="Y:\APIE\Data\9.0 Innovation\Offre APIE\Parcours de l'innovation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7777163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87900" y="5562600"/>
            <a:ext cx="2376488" cy="781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4213" y="1989138"/>
            <a:ext cx="1511300" cy="1008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8618538" y="6841629"/>
            <a:ext cx="560387" cy="331787"/>
          </a:xfrm>
        </p:spPr>
        <p:txBody>
          <a:bodyPr/>
          <a:lstStyle/>
          <a:p>
            <a:pPr>
              <a:defRPr/>
            </a:pPr>
            <a:fld id="{D21EE2A5-3AE3-4033-9F71-AD30422A6791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430005" y="188640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r>
              <a:rPr lang="fr-FR" kern="0" dirty="0" smtClean="0">
                <a:solidFill>
                  <a:srgbClr val="E40038"/>
                </a:solidFill>
              </a:rPr>
              <a:t>5. Creuset de l’innovation</a:t>
            </a:r>
            <a:endParaRPr lang="fr-FR" kern="0" dirty="0" smtClean="0"/>
          </a:p>
        </p:txBody>
      </p:sp>
      <p:pic>
        <p:nvPicPr>
          <p:cNvPr id="34818" name="Picture 2" descr="cap-gendarmeri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22" y="4178917"/>
            <a:ext cx="3539268" cy="234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052051795"/>
              </p:ext>
            </p:extLst>
          </p:nvPr>
        </p:nvGraphicFramePr>
        <p:xfrm>
          <a:off x="251520" y="908720"/>
          <a:ext cx="8219244" cy="5377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4023"/>
            <a:ext cx="1601148" cy="13962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 descr="https://www.eisti.fr/sites/default/files/eisti-atelier-proto204-20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9784"/>
            <a:ext cx="1628179" cy="24781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36389"/>
            <a:ext cx="1634877" cy="24410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 descr="C:\Users\jblabrune-adc\Desktop\archive\temp\CgfLN3gWIAIikhr.jpg larg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33" y="3933056"/>
            <a:ext cx="2688302" cy="1512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083833" y="5433956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copyright SIRPA Gendarmerie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1358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1EE2A5-3AE3-4033-9F71-AD30422A6791}" type="slidenum">
              <a:rPr lang="fr-FR" altLang="fr-FR" smtClean="0"/>
              <a:pPr>
                <a:defRPr/>
              </a:pPr>
              <a:t>17</a:t>
            </a:fld>
            <a:endParaRPr lang="fr-FR" altLang="fr-FR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430005" y="188640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r>
              <a:rPr lang="fr-FR" kern="0" dirty="0" smtClean="0">
                <a:solidFill>
                  <a:srgbClr val="E40038"/>
                </a:solidFill>
              </a:rPr>
              <a:t>6. Méthodes et formats</a:t>
            </a:r>
            <a:endParaRPr lang="fr-FR" kern="0" dirty="0" smtClean="0"/>
          </a:p>
        </p:txBody>
      </p:sp>
      <p:pic>
        <p:nvPicPr>
          <p:cNvPr id="40962" name="Picture 2" descr="F:\interdisciplinai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07" y="-705691"/>
            <a:ext cx="9509281" cy="895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1EE2A5-3AE3-4033-9F71-AD30422A6791}" type="slidenum">
              <a:rPr lang="fr-FR" altLang="fr-FR" smtClean="0"/>
              <a:pPr>
                <a:defRPr/>
              </a:pPr>
              <a:t>18</a:t>
            </a:fld>
            <a:endParaRPr lang="fr-FR" altLang="fr-FR"/>
          </a:p>
        </p:txBody>
      </p:sp>
      <p:pic>
        <p:nvPicPr>
          <p:cNvPr id="41986" name="Picture 2" descr="F:\method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21932"/>
            <a:ext cx="4724810" cy="336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690829">
            <a:off x="1355213" y="2217877"/>
            <a:ext cx="2424595" cy="2419196"/>
          </a:xfrm>
          <a:prstGeom prst="rect">
            <a:avLst/>
          </a:prstGeom>
          <a:noFill/>
          <a:ln w="31750">
            <a:solidFill>
              <a:srgbClr val="39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 rot="2690829">
            <a:off x="5068964" y="2217877"/>
            <a:ext cx="2424595" cy="2419196"/>
          </a:xfrm>
          <a:prstGeom prst="rect">
            <a:avLst/>
          </a:prstGeom>
          <a:noFill/>
          <a:ln w="31750">
            <a:solidFill>
              <a:srgbClr val="39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>
            <a:off x="2551857" y="1604177"/>
            <a:ext cx="0" cy="3705742"/>
          </a:xfrm>
          <a:prstGeom prst="line">
            <a:avLst/>
          </a:prstGeom>
          <a:ln w="25400">
            <a:solidFill>
              <a:srgbClr val="E4003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6306308" y="1631701"/>
            <a:ext cx="0" cy="3678218"/>
          </a:xfrm>
          <a:prstGeom prst="line">
            <a:avLst/>
          </a:prstGeom>
          <a:ln w="25400">
            <a:solidFill>
              <a:srgbClr val="E4003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11697" y="280241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394283"/>
                </a:solidFill>
              </a:rPr>
              <a:t>Explorer</a:t>
            </a:r>
            <a:endParaRPr lang="fr-FR" sz="1400" b="1" dirty="0">
              <a:solidFill>
                <a:srgbClr val="394283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551857" y="356198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394283"/>
                </a:solidFill>
              </a:rPr>
              <a:t>Définir</a:t>
            </a:r>
            <a:endParaRPr lang="fr-FR" sz="1400" b="1" dirty="0">
              <a:solidFill>
                <a:srgbClr val="394283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969464" y="279312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394283"/>
                </a:solidFill>
              </a:rPr>
              <a:t>Développer</a:t>
            </a:r>
            <a:endParaRPr lang="fr-FR" sz="1400" b="1" dirty="0">
              <a:solidFill>
                <a:srgbClr val="394283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337616" y="365373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rgbClr val="394283"/>
                </a:solidFill>
              </a:rPr>
              <a:t>Livrer</a:t>
            </a:r>
            <a:endParaRPr lang="fr-FR" sz="1400" b="1" dirty="0">
              <a:solidFill>
                <a:srgbClr val="394283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687761" y="3088124"/>
            <a:ext cx="339690" cy="349587"/>
          </a:xfrm>
          <a:prstGeom prst="ellipse">
            <a:avLst/>
          </a:prstGeom>
          <a:solidFill>
            <a:srgbClr val="394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18" name="Ellipse 17"/>
          <p:cNvSpPr/>
          <p:nvPr/>
        </p:nvSpPr>
        <p:spPr>
          <a:xfrm>
            <a:off x="3055913" y="3099737"/>
            <a:ext cx="334211" cy="337974"/>
          </a:xfrm>
          <a:prstGeom prst="ellipse">
            <a:avLst/>
          </a:prstGeom>
          <a:solidFill>
            <a:srgbClr val="394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2</a:t>
            </a:r>
          </a:p>
        </p:txBody>
      </p:sp>
      <p:sp>
        <p:nvSpPr>
          <p:cNvPr id="22" name="Ellipse 21"/>
          <p:cNvSpPr/>
          <p:nvPr/>
        </p:nvSpPr>
        <p:spPr>
          <a:xfrm>
            <a:off x="5473520" y="3077671"/>
            <a:ext cx="432048" cy="390236"/>
          </a:xfrm>
          <a:prstGeom prst="ellipse">
            <a:avLst/>
          </a:prstGeom>
          <a:solidFill>
            <a:srgbClr val="394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3</a:t>
            </a:r>
          </a:p>
        </p:txBody>
      </p:sp>
      <p:sp>
        <p:nvSpPr>
          <p:cNvPr id="24" name="Ellipse 23"/>
          <p:cNvSpPr/>
          <p:nvPr/>
        </p:nvSpPr>
        <p:spPr>
          <a:xfrm>
            <a:off x="6882372" y="3077671"/>
            <a:ext cx="432048" cy="390236"/>
          </a:xfrm>
          <a:prstGeom prst="ellipse">
            <a:avLst/>
          </a:prstGeom>
          <a:solidFill>
            <a:srgbClr val="394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4</a:t>
            </a:r>
            <a:endParaRPr lang="fr-FR" sz="1400" dirty="0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679649" y="5661248"/>
            <a:ext cx="1872208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2551857" y="5661248"/>
            <a:ext cx="1764676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4573900" y="5661248"/>
            <a:ext cx="1707361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6337616" y="5661248"/>
            <a:ext cx="1656184" cy="385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 rot="5400000">
            <a:off x="3606247" y="3232432"/>
            <a:ext cx="1661993" cy="20034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VISION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85439" y="5786392"/>
            <a:ext cx="182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E40038"/>
                </a:solidFill>
              </a:rPr>
              <a:t>Inspiration</a:t>
            </a:r>
            <a:endParaRPr lang="fr-FR" sz="1400" dirty="0">
              <a:solidFill>
                <a:srgbClr val="E40038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551857" y="58052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E40038"/>
                </a:solidFill>
              </a:rPr>
              <a:t>Synthèse</a:t>
            </a:r>
            <a:endParaRPr lang="fr-FR" sz="1400" dirty="0">
              <a:solidFill>
                <a:srgbClr val="E40038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4517066" y="5715253"/>
            <a:ext cx="189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E40038"/>
                </a:solidFill>
              </a:rPr>
              <a:t>Brainstorming</a:t>
            </a:r>
          </a:p>
          <a:p>
            <a:pPr algn="ctr"/>
            <a:r>
              <a:rPr lang="fr-FR" sz="1400" dirty="0" smtClean="0">
                <a:solidFill>
                  <a:srgbClr val="E40038"/>
                </a:solidFill>
              </a:rPr>
              <a:t>Atelier idéation/design</a:t>
            </a:r>
          </a:p>
          <a:p>
            <a:pPr algn="ctr"/>
            <a:r>
              <a:rPr lang="fr-FR" sz="1400" dirty="0" err="1" smtClean="0">
                <a:solidFill>
                  <a:srgbClr val="E40038"/>
                </a:solidFill>
              </a:rPr>
              <a:t>Hackathon</a:t>
            </a:r>
            <a:endParaRPr lang="fr-FR" sz="1400" dirty="0">
              <a:solidFill>
                <a:srgbClr val="E40038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6409624" y="5805264"/>
            <a:ext cx="182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E40038"/>
                </a:solidFill>
              </a:rPr>
              <a:t>Évaluation</a:t>
            </a:r>
            <a:endParaRPr lang="fr-FR" sz="1400" dirty="0">
              <a:solidFill>
                <a:srgbClr val="E40038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1230431" y="344850"/>
            <a:ext cx="6367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394283"/>
                </a:solidFill>
              </a:rPr>
              <a:t>Méthode du double diamant</a:t>
            </a:r>
          </a:p>
          <a:p>
            <a:pPr algn="ctr"/>
            <a:r>
              <a:rPr lang="fr-FR" sz="2000" b="1" dirty="0" smtClean="0">
                <a:solidFill>
                  <a:srgbClr val="394283"/>
                </a:solidFill>
              </a:rPr>
              <a:t>4 séquences clés pour aboutir à une innovation</a:t>
            </a:r>
            <a:endParaRPr lang="fr-FR" sz="2000" b="1" dirty="0">
              <a:solidFill>
                <a:srgbClr val="394283"/>
              </a:solidFill>
            </a:endParaRPr>
          </a:p>
        </p:txBody>
      </p:sp>
      <p:cxnSp>
        <p:nvCxnSpPr>
          <p:cNvPr id="3" name="Connecteur droit avec flèche 2"/>
          <p:cNvCxnSpPr/>
          <p:nvPr/>
        </p:nvCxnSpPr>
        <p:spPr>
          <a:xfrm>
            <a:off x="751657" y="3509719"/>
            <a:ext cx="1682013" cy="17108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4493670" y="3548041"/>
            <a:ext cx="1699930" cy="16898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2695873" y="3653735"/>
            <a:ext cx="1512168" cy="14862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6409624" y="3628061"/>
            <a:ext cx="1584176" cy="1511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967681" y="10527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Inspiration</a:t>
            </a:r>
          </a:p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 Exploration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681432" y="10527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Idéation </a:t>
            </a:r>
          </a:p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Itération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 rot="2724779">
            <a:off x="-81884" y="4239459"/>
            <a:ext cx="281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Divergence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 rot="2724779">
            <a:off x="4018525" y="4419964"/>
            <a:ext cx="2351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Divergence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 rot="18918306">
            <a:off x="2486640" y="4475372"/>
            <a:ext cx="227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Convergence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 rot="18918306">
            <a:off x="6085520" y="4415252"/>
            <a:ext cx="253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Convergence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 rot="5400000">
            <a:off x="6837749" y="3220818"/>
            <a:ext cx="2646878" cy="20034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E40038"/>
                </a:solidFill>
              </a:rPr>
              <a:t>INNOVATION</a:t>
            </a:r>
            <a:endParaRPr lang="fr-FR" sz="1600" b="1" dirty="0">
              <a:solidFill>
                <a:srgbClr val="E40038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379949" y="5066020"/>
            <a:ext cx="187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94283"/>
                </a:solidFill>
              </a:rPr>
              <a:t>Livrable intermédiaire</a:t>
            </a:r>
          </a:p>
          <a:p>
            <a:pPr algn="ctr"/>
            <a:r>
              <a:rPr lang="fr-FR" sz="1400" dirty="0" smtClean="0">
                <a:solidFill>
                  <a:srgbClr val="394283"/>
                </a:solidFill>
              </a:rPr>
              <a:t>(</a:t>
            </a:r>
            <a:r>
              <a:rPr lang="fr-FR" sz="1400" dirty="0" err="1" smtClean="0">
                <a:solidFill>
                  <a:srgbClr val="394283"/>
                </a:solidFill>
              </a:rPr>
              <a:t>brief</a:t>
            </a:r>
            <a:r>
              <a:rPr lang="fr-FR" sz="1400" dirty="0" smtClean="0">
                <a:solidFill>
                  <a:srgbClr val="394283"/>
                </a:solidFill>
              </a:rPr>
              <a:t>, spécifications)</a:t>
            </a:r>
            <a:endParaRPr lang="fr-FR" sz="1400" dirty="0">
              <a:solidFill>
                <a:srgbClr val="394283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052904" y="5032340"/>
            <a:ext cx="1811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394283"/>
                </a:solidFill>
              </a:rPr>
              <a:t>Livrable  final</a:t>
            </a:r>
          </a:p>
          <a:p>
            <a:pPr algn="ctr"/>
            <a:r>
              <a:rPr lang="fr-FR" sz="1400" dirty="0" smtClean="0">
                <a:solidFill>
                  <a:srgbClr val="394283"/>
                </a:solidFill>
              </a:rPr>
              <a:t>(maquette, prototype)</a:t>
            </a:r>
            <a:endParaRPr lang="fr-FR" sz="1400" dirty="0">
              <a:solidFill>
                <a:srgbClr val="394283"/>
              </a:solidFill>
            </a:endParaRP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5343635" y="5373216"/>
            <a:ext cx="175476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" y="6165304"/>
            <a:ext cx="487680" cy="377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14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novation Mét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276872"/>
            <a:ext cx="1750771" cy="175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smtClean="0">
                <a:solidFill>
                  <a:srgbClr val="E40038"/>
                </a:solidFill>
              </a:rPr>
              <a:t>Le constat</a:t>
            </a:r>
          </a:p>
        </p:txBody>
      </p:sp>
      <p:sp>
        <p:nvSpPr>
          <p:cNvPr id="8195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3173047-D83E-440F-8EAA-550829B18864}" type="slidenum">
              <a:rPr lang="fr-FR" altLang="fr-FR" smtClean="0">
                <a:solidFill>
                  <a:srgbClr val="FFFFFF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fr-FR" altLang="fr-FR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196" name="Espace réservé du contenu 2"/>
          <p:cNvSpPr>
            <a:spLocks noGrp="1"/>
          </p:cNvSpPr>
          <p:nvPr>
            <p:ph idx="1"/>
          </p:nvPr>
        </p:nvSpPr>
        <p:spPr>
          <a:xfrm>
            <a:off x="534194" y="1412776"/>
            <a:ext cx="7566198" cy="5113337"/>
          </a:xfrm>
        </p:spPr>
        <p:txBody>
          <a:bodyPr/>
          <a:lstStyle/>
          <a:p>
            <a:r>
              <a:rPr lang="fr-FR" altLang="fr-FR" dirty="0" smtClean="0"/>
              <a:t>Enjeux : insuffler une dynamique d’</a:t>
            </a:r>
            <a:r>
              <a:rPr lang="fr-FR" altLang="fr-FR" u="sng" dirty="0" smtClean="0"/>
              <a:t>innovation </a:t>
            </a:r>
            <a:r>
              <a:rPr lang="fr-FR" altLang="fr-FR" u="sng" dirty="0" smtClean="0"/>
              <a:t>métier </a:t>
            </a:r>
            <a:r>
              <a:rPr lang="fr-FR" altLang="fr-FR" dirty="0" smtClean="0"/>
              <a:t>ouverte </a:t>
            </a:r>
            <a:r>
              <a:rPr lang="fr-FR" altLang="fr-FR" dirty="0" smtClean="0"/>
              <a:t>au sein de l’administration et des entités </a:t>
            </a:r>
            <a:r>
              <a:rPr lang="fr-FR" altLang="fr-FR" dirty="0" smtClean="0"/>
              <a:t>publiques</a:t>
            </a:r>
            <a:endParaRPr lang="fr-FR" altLang="fr-FR" dirty="0" smtClean="0"/>
          </a:p>
          <a:p>
            <a:pPr lvl="1"/>
            <a:r>
              <a:rPr lang="fr-FR" altLang="fr-FR" dirty="0" smtClean="0"/>
              <a:t>Accompagner les </a:t>
            </a:r>
            <a:r>
              <a:rPr lang="fr-FR" altLang="fr-FR" dirty="0" smtClean="0"/>
              <a:t>idées et savoir-faire métiers des agents publics </a:t>
            </a:r>
            <a:r>
              <a:rPr lang="fr-FR" altLang="fr-FR" dirty="0" smtClean="0"/>
              <a:t>et les transformer en invention/innovation</a:t>
            </a:r>
          </a:p>
          <a:p>
            <a:pPr lvl="1"/>
            <a:r>
              <a:rPr lang="fr-FR" altLang="fr-FR" dirty="0" smtClean="0"/>
              <a:t>Innovation</a:t>
            </a:r>
            <a:r>
              <a:rPr lang="fr-FR" altLang="fr-FR" b="1" dirty="0" smtClean="0"/>
              <a:t> </a:t>
            </a:r>
            <a:r>
              <a:rPr lang="fr-FR" altLang="fr-FR" dirty="0" smtClean="0"/>
              <a:t>collaborative/en </a:t>
            </a:r>
            <a:r>
              <a:rPr lang="fr-FR" altLang="fr-FR" dirty="0" smtClean="0"/>
              <a:t>partenariat</a:t>
            </a:r>
          </a:p>
          <a:p>
            <a:pPr lvl="1"/>
            <a:r>
              <a:rPr lang="fr-FR" altLang="fr-FR" dirty="0" smtClean="0"/>
              <a:t>Mutualisation</a:t>
            </a:r>
          </a:p>
          <a:p>
            <a:pPr lvl="1"/>
            <a:r>
              <a:rPr lang="fr-FR" altLang="fr-FR" dirty="0" smtClean="0"/>
              <a:t>Diffusion/partage</a:t>
            </a:r>
          </a:p>
          <a:p>
            <a:pPr lvl="1"/>
            <a:r>
              <a:rPr lang="fr-FR" altLang="fr-FR" dirty="0" smtClean="0"/>
              <a:t>Enrichissements itératifs</a:t>
            </a:r>
          </a:p>
          <a:p>
            <a:pPr lvl="1"/>
            <a:endParaRPr lang="fr-FR" altLang="fr-FR" dirty="0" smtClean="0"/>
          </a:p>
          <a:p>
            <a:r>
              <a:rPr lang="fr-FR" altLang="fr-FR" dirty="0" smtClean="0"/>
              <a:t>L’APIE </a:t>
            </a:r>
            <a:r>
              <a:rPr lang="fr-FR" altLang="fr-FR" u="sng" dirty="0" smtClean="0"/>
              <a:t>accompagne</a:t>
            </a:r>
            <a:r>
              <a:rPr lang="fr-FR" altLang="fr-FR" dirty="0" smtClean="0"/>
              <a:t> les administrations dans ces différents domaines</a:t>
            </a:r>
          </a:p>
          <a:p>
            <a:endParaRPr lang="fr-FR" altLang="fr-FR" dirty="0" smtClean="0"/>
          </a:p>
          <a:p>
            <a:r>
              <a:rPr lang="fr-FR" altLang="fr-FR" dirty="0" smtClean="0"/>
              <a:t>De </a:t>
            </a:r>
            <a:r>
              <a:rPr lang="fr-FR" altLang="fr-FR" dirty="0" smtClean="0"/>
              <a:t>nouveaux </a:t>
            </a:r>
            <a:r>
              <a:rPr lang="fr-FR" altLang="fr-FR" u="sng" dirty="0" smtClean="0"/>
              <a:t>lieux</a:t>
            </a:r>
            <a:r>
              <a:rPr lang="fr-FR" altLang="fr-FR" dirty="0" smtClean="0"/>
              <a:t> et </a:t>
            </a:r>
            <a:r>
              <a:rPr lang="fr-FR" altLang="fr-FR" u="sng" dirty="0" smtClean="0"/>
              <a:t>formats</a:t>
            </a:r>
            <a:r>
              <a:rPr lang="fr-FR" altLang="fr-FR" dirty="0" smtClean="0"/>
              <a:t> d’innovation apparaissent et peuvent représenter des opportunités pour dynamiser l’innovation au sein des </a:t>
            </a:r>
            <a:r>
              <a:rPr lang="fr-FR" altLang="fr-FR" dirty="0" smtClean="0"/>
              <a:t>administrations. Ils produisent différents type de livrables.</a:t>
            </a:r>
            <a:endParaRPr lang="fr-FR" alt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solidFill>
                  <a:srgbClr val="E40038"/>
                </a:solidFill>
              </a:rPr>
              <a:t>7. Documentation</a:t>
            </a:r>
          </a:p>
        </p:txBody>
      </p:sp>
      <p:sp>
        <p:nvSpPr>
          <p:cNvPr id="24579" name="Espace réservé du contenu 2"/>
          <p:cNvSpPr>
            <a:spLocks noGrp="1"/>
          </p:cNvSpPr>
          <p:nvPr>
            <p:ph idx="1"/>
          </p:nvPr>
        </p:nvSpPr>
        <p:spPr>
          <a:xfrm>
            <a:off x="468313" y="1268413"/>
            <a:ext cx="7632700" cy="5113337"/>
          </a:xfrm>
        </p:spPr>
        <p:txBody>
          <a:bodyPr/>
          <a:lstStyle/>
          <a:p>
            <a:r>
              <a:rPr lang="fr-FR" altLang="fr-FR" dirty="0" smtClean="0"/>
              <a:t>Lorsqu’on organise des événements de création collaborative, il est essentiel de garder une </a:t>
            </a:r>
            <a:r>
              <a:rPr lang="fr-FR" altLang="fr-FR" u="sng" dirty="0" smtClean="0"/>
              <a:t>trace</a:t>
            </a:r>
            <a:r>
              <a:rPr lang="fr-FR" altLang="fr-FR" dirty="0" smtClean="0"/>
              <a:t> des productions réalisées en </a:t>
            </a:r>
            <a:r>
              <a:rPr lang="fr-FR" altLang="fr-FR" u="sng" dirty="0" smtClean="0"/>
              <a:t>documentant</a:t>
            </a:r>
            <a:r>
              <a:rPr lang="fr-FR" altLang="fr-FR" dirty="0" smtClean="0"/>
              <a:t> au mieux celles-ci. </a:t>
            </a:r>
          </a:p>
          <a:p>
            <a:endParaRPr lang="fr-FR" altLang="fr-FR" dirty="0" smtClean="0"/>
          </a:p>
          <a:p>
            <a:r>
              <a:rPr lang="fr-FR" altLang="fr-FR" dirty="0" smtClean="0"/>
              <a:t>Cette documentation doit être </a:t>
            </a:r>
            <a:r>
              <a:rPr lang="fr-FR" altLang="fr-FR" u="sng" dirty="0" smtClean="0"/>
              <a:t>partageable</a:t>
            </a:r>
            <a:r>
              <a:rPr lang="fr-FR" altLang="fr-FR" dirty="0" smtClean="0"/>
              <a:t>, </a:t>
            </a:r>
            <a:r>
              <a:rPr lang="fr-FR" altLang="fr-FR" u="sng" dirty="0" smtClean="0"/>
              <a:t>modifiable</a:t>
            </a:r>
            <a:r>
              <a:rPr lang="fr-FR" altLang="fr-FR" dirty="0" smtClean="0"/>
              <a:t> et </a:t>
            </a:r>
            <a:r>
              <a:rPr lang="fr-FR" altLang="fr-FR" u="sng" dirty="0" smtClean="0"/>
              <a:t>pérenne</a:t>
            </a:r>
            <a:r>
              <a:rPr lang="fr-FR" altLang="fr-FR" dirty="0" smtClean="0"/>
              <a:t> pour : </a:t>
            </a:r>
          </a:p>
          <a:p>
            <a:pPr lvl="1"/>
            <a:r>
              <a:rPr lang="fr-FR" altLang="fr-FR" dirty="0" smtClean="0"/>
              <a:t>être en mesure d’itérer d’événement en événement en s’appuyant sur les productions précédentes et se placer dans un cycle accumulatif de connaissances ; </a:t>
            </a:r>
          </a:p>
          <a:p>
            <a:pPr lvl="1"/>
            <a:r>
              <a:rPr lang="fr-FR" altLang="fr-FR" dirty="0"/>
              <a:t>f</a:t>
            </a:r>
            <a:r>
              <a:rPr lang="fr-FR" altLang="fr-FR" dirty="0" smtClean="0"/>
              <a:t>édérer et mutualiser les connaissances produites au sein de divers tiers lieux. </a:t>
            </a:r>
          </a:p>
          <a:p>
            <a:endParaRPr lang="fr-FR" altLang="fr-FR" dirty="0" smtClean="0"/>
          </a:p>
          <a:p>
            <a:r>
              <a:rPr lang="fr-FR" altLang="fr-FR" dirty="0" smtClean="0"/>
              <a:t>Pour faciliter la documentation, il existe des protocoles (scripts, formats numériques ouverts…) et des outils techniques, aussi bien pour la captation (son et image) que la diffusion (</a:t>
            </a:r>
            <a:r>
              <a:rPr lang="fr-FR" altLang="fr-FR" dirty="0" err="1" smtClean="0"/>
              <a:t>github</a:t>
            </a:r>
            <a:r>
              <a:rPr lang="fr-FR" altLang="fr-FR" dirty="0" smtClean="0"/>
              <a:t>, </a:t>
            </a:r>
            <a:r>
              <a:rPr lang="fr-FR" altLang="fr-FR" dirty="0" err="1" smtClean="0"/>
              <a:t>slideshare</a:t>
            </a:r>
            <a:r>
              <a:rPr lang="fr-FR" altLang="fr-FR" dirty="0" smtClean="0"/>
              <a:t>…)</a:t>
            </a:r>
          </a:p>
          <a:p>
            <a:endParaRPr lang="fr-FR" altLang="fr-FR" dirty="0"/>
          </a:p>
          <a:p>
            <a:r>
              <a:rPr lang="fr-FR" altLang="fr-FR" dirty="0"/>
              <a:t>Exemple: </a:t>
            </a:r>
            <a:r>
              <a:rPr lang="fr-FR" altLang="fr-FR" dirty="0">
                <a:hlinkClick r:id="rId2"/>
              </a:rPr>
              <a:t>https://</a:t>
            </a:r>
            <a:r>
              <a:rPr lang="fr-FR" altLang="fr-FR" dirty="0" smtClean="0">
                <a:hlinkClick r:id="rId2"/>
              </a:rPr>
              <a:t>github.com/InnovMetierEtat</a:t>
            </a:r>
            <a:endParaRPr lang="fr-FR" altLang="fr-FR" dirty="0" smtClean="0"/>
          </a:p>
          <a:p>
            <a:pPr marL="0" indent="0">
              <a:buNone/>
            </a:pPr>
            <a:endParaRPr lang="fr-FR" altLang="fr-FR" dirty="0" smtClean="0"/>
          </a:p>
          <a:p>
            <a:endParaRPr lang="fr-FR" altLang="fr-FR" dirty="0" smtClean="0"/>
          </a:p>
        </p:txBody>
      </p:sp>
      <p:sp>
        <p:nvSpPr>
          <p:cNvPr id="24580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1C0E6BA-AD60-4598-A227-978E39619AE7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solidFill>
                  <a:srgbClr val="E40038"/>
                </a:solidFill>
              </a:rPr>
              <a:t>Conclusion(s)</a:t>
            </a:r>
          </a:p>
        </p:txBody>
      </p:sp>
      <p:sp>
        <p:nvSpPr>
          <p:cNvPr id="2560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 smtClean="0"/>
              <a:t>Avantages de ces nouveaux formats</a:t>
            </a:r>
          </a:p>
          <a:p>
            <a:pPr lvl="1"/>
            <a:r>
              <a:rPr lang="fr-FR" altLang="fr-FR" dirty="0" smtClean="0"/>
              <a:t>Souplesse</a:t>
            </a:r>
          </a:p>
          <a:p>
            <a:pPr lvl="1"/>
            <a:r>
              <a:rPr lang="fr-FR" altLang="fr-FR" dirty="0" smtClean="0"/>
              <a:t>Rapidité </a:t>
            </a:r>
          </a:p>
          <a:p>
            <a:pPr lvl="1"/>
            <a:r>
              <a:rPr lang="fr-FR" altLang="fr-FR" dirty="0" smtClean="0"/>
              <a:t>Décadrage</a:t>
            </a:r>
          </a:p>
          <a:p>
            <a:r>
              <a:rPr lang="fr-FR" altLang="fr-FR" dirty="0" smtClean="0"/>
              <a:t>Limites des nouveaux formats</a:t>
            </a:r>
          </a:p>
          <a:p>
            <a:pPr lvl="1"/>
            <a:r>
              <a:rPr lang="fr-FR" altLang="fr-FR" dirty="0" smtClean="0"/>
              <a:t>Pas un remède miracle</a:t>
            </a:r>
          </a:p>
          <a:p>
            <a:pPr lvl="1"/>
            <a:r>
              <a:rPr lang="fr-FR" altLang="fr-FR" dirty="0" smtClean="0"/>
              <a:t>Moment éphémère vs plan de charge</a:t>
            </a:r>
          </a:p>
          <a:p>
            <a:pPr lvl="1"/>
            <a:r>
              <a:rPr lang="fr-FR" altLang="fr-FR" dirty="0" smtClean="0"/>
              <a:t>Tenir compte de la culture et de son rythme propre</a:t>
            </a:r>
          </a:p>
        </p:txBody>
      </p:sp>
      <p:sp>
        <p:nvSpPr>
          <p:cNvPr id="2560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904B3A5-BAA0-4153-8909-F31AA618B773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5" name="Picture 2" descr="https://pbs.twimg.com/profile_images/669435824929378304/kcQmva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09120"/>
            <a:ext cx="17494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954088"/>
            <a:ext cx="7354887" cy="55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3348038" y="260350"/>
            <a:ext cx="5184775" cy="706438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fr-FR" kern="0" dirty="0" smtClean="0"/>
              <a:t>Annexes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17563" y="5589588"/>
            <a:ext cx="159385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4806DF7-0564-4225-ACA3-1DC1D9F2BC9B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9220" name="Picture 2" descr="Y:\APIE\Data\9.0 Innovation\Evénements\Matinées savoirs étudiants\forma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7340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 bwMode="auto">
          <a:xfrm>
            <a:off x="3500438" y="418306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Tx/>
              <a:buAutoNum type="arabicPeriod"/>
            </a:pPr>
            <a:r>
              <a:rPr lang="fr-FR" kern="0" dirty="0" smtClean="0">
                <a:solidFill>
                  <a:srgbClr val="E40038"/>
                </a:solidFill>
              </a:rPr>
              <a:t>Les formats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9314568-FC0A-464F-9DEA-FAB92F5108F1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3"/>
            <a:ext cx="8308975" cy="653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dirty="0" smtClean="0">
                <a:solidFill>
                  <a:srgbClr val="E40038"/>
                </a:solidFill>
              </a:rPr>
              <a:t>Les formats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solidFill>
                  <a:srgbClr val="E40038"/>
                </a:solidFill>
              </a:rPr>
              <a:t>2. Les origines : le design thinking</a:t>
            </a:r>
          </a:p>
        </p:txBody>
      </p:sp>
      <p:sp>
        <p:nvSpPr>
          <p:cNvPr id="11267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53E1A0-E35E-44BD-93BE-4E5C57CC677E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1268" name="Picture 6" descr="Design Thinking | Archive | January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6784975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ZoneTexte 2"/>
          <p:cNvSpPr txBox="1">
            <a:spLocks noChangeArrowheads="1"/>
          </p:cNvSpPr>
          <p:nvPr/>
        </p:nvSpPr>
        <p:spPr bwMode="auto">
          <a:xfrm>
            <a:off x="-107950" y="1468438"/>
            <a:ext cx="3024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>
                <a:latin typeface="Arial" charset="0"/>
              </a:rPr>
              <a:t>IDEO, ETATS-UNIS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042988" y="5989480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copyright IDEO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40038"/>
                </a:solidFill>
              </a:rPr>
              <a:t>3. Exemples :  L</a:t>
            </a:r>
            <a:r>
              <a:rPr dirty="0" smtClean="0">
                <a:solidFill>
                  <a:srgbClr val="E40038"/>
                </a:solidFill>
              </a:rPr>
              <a:t>aboratoire universitaire</a:t>
            </a:r>
          </a:p>
        </p:txBody>
      </p:sp>
      <p:sp>
        <p:nvSpPr>
          <p:cNvPr id="12291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F0941E6-989E-4A3E-90C5-42AB237BB814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2292" name="Picture 6" descr="http://static1.squarespace.com/static/52cd9799e4b00ae3ac706ed4/5684d5a37086d74497b091d6/5684d5a357eb8d8ced722b6e/1451546027341/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12875"/>
            <a:ext cx="68580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ZoneTexte 5"/>
          <p:cNvSpPr txBox="1">
            <a:spLocks noChangeArrowheads="1"/>
          </p:cNvSpPr>
          <p:nvPr/>
        </p:nvSpPr>
        <p:spPr bwMode="auto">
          <a:xfrm>
            <a:off x="-108520" y="1674813"/>
            <a:ext cx="2736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>
                <a:latin typeface="Arial" charset="0"/>
              </a:rPr>
              <a:t>MIT MEDIALAB, ETATS-UNIS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907704" y="5703729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copyright MIT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A0B9AB6-F3AD-4116-8721-596AA6E16EE3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31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Institut de design d’interaction</a:t>
            </a:r>
            <a:endParaRPr dirty="0" smtClean="0">
              <a:solidFill>
                <a:srgbClr val="E40038"/>
              </a:solidFill>
            </a:endParaRPr>
          </a:p>
        </p:txBody>
      </p:sp>
      <p:pic>
        <p:nvPicPr>
          <p:cNvPr id="13316" name="Picture 5" descr="C:\Users\jblabrune-adc\Downloads\116568135_0cdd8635d6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84313"/>
            <a:ext cx="7127875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ZoneTexte 8"/>
          <p:cNvSpPr txBox="1">
            <a:spLocks noChangeArrowheads="1"/>
          </p:cNvSpPr>
          <p:nvPr/>
        </p:nvSpPr>
        <p:spPr bwMode="auto">
          <a:xfrm>
            <a:off x="323850" y="1209675"/>
            <a:ext cx="2447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>
                <a:latin typeface="Arial" charset="0"/>
              </a:rPr>
              <a:t>IDII Interaction Design Institute Ivrea, ITALIE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</a:t>
            </a:r>
            <a:r>
              <a:rPr dirty="0" smtClean="0">
                <a:solidFill>
                  <a:srgbClr val="E40038"/>
                </a:solidFill>
              </a:rPr>
              <a:t>Centre de création citoyenne</a:t>
            </a:r>
          </a:p>
        </p:txBody>
      </p:sp>
      <p:sp>
        <p:nvSpPr>
          <p:cNvPr id="1433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29A855B-7EBF-4646-8DBC-5B1C2086875F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4340" name="Picture 6" descr="http://impala.utopia.free.fr/lab/data/5/vignettes/CrasLab_02_Ordinateurs4e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1212850"/>
            <a:ext cx="6569075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ZoneTexte 5"/>
          <p:cNvSpPr txBox="1">
            <a:spLocks noChangeArrowheads="1"/>
          </p:cNvSpPr>
          <p:nvPr/>
        </p:nvSpPr>
        <p:spPr bwMode="auto">
          <a:xfrm>
            <a:off x="179388" y="1468438"/>
            <a:ext cx="28084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>
                <a:latin typeface="Arial" charset="0"/>
              </a:rPr>
              <a:t>MAIN d’OEUVRE, </a:t>
            </a:r>
            <a:r>
              <a:rPr lang="fr-FR" altLang="fr-FR" b="1" dirty="0" smtClean="0">
                <a:latin typeface="Arial" charset="0"/>
              </a:rPr>
              <a:t>Centre de Ressource Arts Sensitifs, </a:t>
            </a: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 smtClean="0">
                <a:latin typeface="Arial" charset="0"/>
              </a:rPr>
              <a:t>Saint-Ouen</a:t>
            </a:r>
            <a:endParaRPr lang="fr-FR" altLang="fr-FR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0635F25-BAC3-4F69-BF77-654072E6EE4D}" type="slidenum">
              <a:rPr lang="fr-FR" altLang="fr-FR" smtClean="0">
                <a:solidFill>
                  <a:schemeClr val="bg1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fr-FR" altLang="fr-FR" smtClean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5363" name="Picture 2" descr="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268413"/>
            <a:ext cx="6696075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 bwMode="auto">
          <a:xfrm>
            <a:off x="3419475" y="260350"/>
            <a:ext cx="518477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fr-FR" altLang="fr-FR" sz="2000" b="1" baseline="0" dirty="0">
                <a:solidFill>
                  <a:srgbClr val="99000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E40038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66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fr-FR" dirty="0">
                <a:solidFill>
                  <a:srgbClr val="E40038"/>
                </a:solidFill>
              </a:rPr>
              <a:t>3. </a:t>
            </a:r>
            <a:r>
              <a:rPr lang="fr-FR" dirty="0" smtClean="0">
                <a:solidFill>
                  <a:srgbClr val="E40038"/>
                </a:solidFill>
              </a:rPr>
              <a:t>Exemples : </a:t>
            </a:r>
            <a:r>
              <a:rPr lang="fr-FR" kern="0" dirty="0" smtClean="0">
                <a:solidFill>
                  <a:srgbClr val="E40038"/>
                </a:solidFill>
              </a:rPr>
              <a:t>École </a:t>
            </a:r>
            <a:r>
              <a:rPr kern="0" dirty="0" smtClean="0">
                <a:solidFill>
                  <a:srgbClr val="E40038"/>
                </a:solidFill>
              </a:rPr>
              <a:t>de design</a:t>
            </a:r>
          </a:p>
        </p:txBody>
      </p:sp>
      <p:sp>
        <p:nvSpPr>
          <p:cNvPr id="15365" name="ZoneTexte 6"/>
          <p:cNvSpPr txBox="1">
            <a:spLocks noChangeArrowheads="1"/>
          </p:cNvSpPr>
          <p:nvPr/>
        </p:nvSpPr>
        <p:spPr bwMode="auto">
          <a:xfrm>
            <a:off x="395536" y="1466664"/>
            <a:ext cx="24479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E40038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b="1" dirty="0" err="1" smtClean="0">
                <a:latin typeface="Arial" charset="0"/>
              </a:rPr>
              <a:t>Fablab</a:t>
            </a:r>
            <a:r>
              <a:rPr lang="fr-FR" altLang="fr-FR" b="1" dirty="0" smtClean="0">
                <a:latin typeface="Arial" charset="0"/>
              </a:rPr>
              <a:t> Mobile, École </a:t>
            </a:r>
            <a:r>
              <a:rPr lang="fr-FR" altLang="fr-FR" b="1" dirty="0" smtClean="0">
                <a:latin typeface="Arial" charset="0"/>
              </a:rPr>
              <a:t>nationale </a:t>
            </a:r>
            <a:r>
              <a:rPr lang="fr-FR" altLang="fr-FR" b="1" dirty="0">
                <a:latin typeface="Arial" charset="0"/>
              </a:rPr>
              <a:t>s</a:t>
            </a:r>
            <a:r>
              <a:rPr lang="fr-FR" altLang="fr-FR" b="1" dirty="0" smtClean="0">
                <a:latin typeface="Arial" charset="0"/>
              </a:rPr>
              <a:t>upérieure </a:t>
            </a:r>
            <a:r>
              <a:rPr lang="fr-FR" altLang="fr-FR" b="1" dirty="0">
                <a:latin typeface="Arial" charset="0"/>
              </a:rPr>
              <a:t>des Arts </a:t>
            </a:r>
            <a:r>
              <a:rPr lang="fr-FR" altLang="fr-FR" b="1" dirty="0" smtClean="0">
                <a:latin typeface="Arial" charset="0"/>
              </a:rPr>
              <a:t>Décoratifs, </a:t>
            </a:r>
            <a:r>
              <a:rPr lang="fr-FR" altLang="fr-FR" b="1" dirty="0">
                <a:latin typeface="Arial" charset="0"/>
              </a:rPr>
              <a:t>Paris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le_ppt">
  <a:themeElements>
    <a:clrScheme name="Thèm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28035</TotalTime>
  <Words>739</Words>
  <Application>Microsoft Office PowerPoint</Application>
  <PresentationFormat>Affichage à l'écran (4:3)</PresentationFormat>
  <Paragraphs>165</Paragraphs>
  <Slides>22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modele_ppt</vt:lpstr>
      <vt:lpstr>Nouveaux formats pour  l’innovation métier de l’État </vt:lpstr>
      <vt:lpstr>Le constat</vt:lpstr>
      <vt:lpstr>Présentation PowerPoint</vt:lpstr>
      <vt:lpstr>Les formats</vt:lpstr>
      <vt:lpstr>2. Les origines : le design thinking</vt:lpstr>
      <vt:lpstr>3. Exemples :  Laboratoire universitaire</vt:lpstr>
      <vt:lpstr>3. Exemples : Institut de design d’interaction</vt:lpstr>
      <vt:lpstr>3. Exemples : Centre de création citoyenne</vt:lpstr>
      <vt:lpstr>Présentation PowerPoint</vt:lpstr>
      <vt:lpstr>3. Exemples : Tiers-lieu citoyen </vt:lpstr>
      <vt:lpstr>3. Exemples : Tiers-lieu artistique</vt:lpstr>
      <vt:lpstr>3. Exemples : Tiers-lieu hybride</vt:lpstr>
      <vt:lpstr>Présentation PowerPoint</vt:lpstr>
      <vt:lpstr>4. L'innovation au sein de la sphère publique</vt:lpstr>
      <vt:lpstr>5. Creuset de l'innovation</vt:lpstr>
      <vt:lpstr>Présentation PowerPoint</vt:lpstr>
      <vt:lpstr>Présentation PowerPoint</vt:lpstr>
      <vt:lpstr>Présentation PowerPoint</vt:lpstr>
      <vt:lpstr>Présentation PowerPoint</vt:lpstr>
      <vt:lpstr>7. Documentation</vt:lpstr>
      <vt:lpstr>Conclusion(s)</vt:lpstr>
      <vt:lpstr>Présentation PowerPoint</vt:lpstr>
    </vt:vector>
  </TitlesOfParts>
  <Company>MINEFI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snestelhut-adc</dc:creator>
  <cp:lastModifiedBy>MINEFI</cp:lastModifiedBy>
  <cp:revision>890</cp:revision>
  <cp:lastPrinted>2016-06-01T09:10:23Z</cp:lastPrinted>
  <dcterms:created xsi:type="dcterms:W3CDTF">2013-06-10T15:16:44Z</dcterms:created>
  <dcterms:modified xsi:type="dcterms:W3CDTF">2016-10-12T14:48:50Z</dcterms:modified>
</cp:coreProperties>
</file>